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handoutMasterIdLst>
    <p:handoutMasterId r:id="rId27"/>
  </p:handoutMasterIdLst>
  <p:sldIdLst>
    <p:sldId id="256" r:id="rId2"/>
    <p:sldId id="297" r:id="rId3"/>
    <p:sldId id="283" r:id="rId4"/>
    <p:sldId id="277" r:id="rId5"/>
    <p:sldId id="279" r:id="rId6"/>
    <p:sldId id="280" r:id="rId7"/>
    <p:sldId id="281" r:id="rId8"/>
    <p:sldId id="282" r:id="rId9"/>
    <p:sldId id="299" r:id="rId10"/>
    <p:sldId id="278" r:id="rId11"/>
    <p:sldId id="285" r:id="rId12"/>
    <p:sldId id="284" r:id="rId13"/>
    <p:sldId id="296" r:id="rId14"/>
    <p:sldId id="286" r:id="rId15"/>
    <p:sldId id="288" r:id="rId16"/>
    <p:sldId id="289" r:id="rId17"/>
    <p:sldId id="290" r:id="rId18"/>
    <p:sldId id="292" r:id="rId19"/>
    <p:sldId id="293" r:id="rId20"/>
    <p:sldId id="298" r:id="rId21"/>
    <p:sldId id="295" r:id="rId22"/>
    <p:sldId id="294" r:id="rId23"/>
    <p:sldId id="300" r:id="rId24"/>
    <p:sldId id="301" r:id="rId25"/>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8000"/>
    <a:srgbClr val="396292"/>
    <a:srgbClr val="012E6F"/>
    <a:srgbClr val="A5D3A5"/>
    <a:srgbClr val="018301"/>
    <a:srgbClr val="000000"/>
    <a:srgbClr val="5188C7"/>
    <a:srgbClr val="E73C14"/>
    <a:srgbClr val="0085B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1" autoAdjust="0"/>
    <p:restoredTop sz="94660"/>
  </p:normalViewPr>
  <p:slideViewPr>
    <p:cSldViewPr snapToGrid="0">
      <p:cViewPr varScale="1">
        <p:scale>
          <a:sx n="100" d="100"/>
          <a:sy n="100" d="100"/>
        </p:scale>
        <p:origin x="72" y="744"/>
      </p:cViewPr>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C1DEBC-CB88-479B-8AB5-048735715792}" type="datetimeFigureOut">
              <a:rPr lang="fr-FR" smtClean="0"/>
              <a:t>15/06/2022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38772-A701-4A9E-AF64-0E8E72F8237B}" type="slidenum">
              <a:rPr lang="fr-FR" smtClean="0"/>
              <a:t>‹N°›</a:t>
            </a:fld>
            <a:endParaRPr lang="fr-FR"/>
          </a:p>
        </p:txBody>
      </p:sp>
    </p:spTree>
    <p:extLst>
      <p:ext uri="{BB962C8B-B14F-4D97-AF65-F5344CB8AC3E}">
        <p14:creationId xmlns:p14="http://schemas.microsoft.com/office/powerpoint/2010/main" val="1617931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4A080-F655-4D28-B704-E529A7AC323B}" type="datetimeFigureOut">
              <a:rPr lang="fr-FR" smtClean="0"/>
              <a:t>15/06/2022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87A2C-DE93-4440-B1D7-5BA4E8DD9CFA}" type="slidenum">
              <a:rPr lang="fr-FR" smtClean="0"/>
              <a:t>‹N°›</a:t>
            </a:fld>
            <a:endParaRPr lang="fr-FR"/>
          </a:p>
        </p:txBody>
      </p:sp>
    </p:spTree>
    <p:extLst>
      <p:ext uri="{BB962C8B-B14F-4D97-AF65-F5344CB8AC3E}">
        <p14:creationId xmlns:p14="http://schemas.microsoft.com/office/powerpoint/2010/main" val="224537998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Couverture - 1">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634" y="156908"/>
            <a:ext cx="1925923" cy="906364"/>
          </a:xfrm>
          <a:prstGeom prst="rect">
            <a:avLst/>
          </a:prstGeom>
        </p:spPr>
      </p:pic>
      <p:sp>
        <p:nvSpPr>
          <p:cNvPr id="5" name="Espace réservé du numéro de diapositive 4"/>
          <p:cNvSpPr>
            <a:spLocks noGrp="1"/>
          </p:cNvSpPr>
          <p:nvPr>
            <p:ph type="sldNum" sz="quarter" idx="12"/>
          </p:nvPr>
        </p:nvSpPr>
        <p:spPr>
          <a:xfrm>
            <a:off x="6457950" y="4767263"/>
            <a:ext cx="2057400" cy="273844"/>
          </a:xfrm>
          <a:prstGeom prst="rect">
            <a:avLst/>
          </a:prstGeom>
        </p:spPr>
        <p:txBody>
          <a:bodyPr/>
          <a:lstStyle/>
          <a:p>
            <a:fld id="{083F2A4A-1A47-430E-9C11-2DDCAC33CF8F}" type="slidenum">
              <a:rPr lang="fr-FR" smtClean="0"/>
              <a:t>‹N°›</a:t>
            </a:fld>
            <a:endParaRPr lang="fr-FR"/>
          </a:p>
        </p:txBody>
      </p:sp>
      <p:sp>
        <p:nvSpPr>
          <p:cNvPr id="6" name="Rectangle 5"/>
          <p:cNvSpPr/>
          <p:nvPr userDrawn="1"/>
        </p:nvSpPr>
        <p:spPr>
          <a:xfrm>
            <a:off x="4797982" y="143"/>
            <a:ext cx="4346018" cy="5143358"/>
          </a:xfrm>
          <a:prstGeom prst="rect">
            <a:avLst/>
          </a:prstGeom>
          <a:gradFill flip="none" rotWithShape="1">
            <a:gsLst>
              <a:gs pos="0">
                <a:srgbClr val="0185B2"/>
              </a:gs>
              <a:gs pos="25000">
                <a:srgbClr val="5188C7"/>
              </a:gs>
              <a:gs pos="100000">
                <a:srgbClr val="012E6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pic>
        <p:nvPicPr>
          <p:cNvPr id="7" name="Image 6"/>
          <p:cNvPicPr>
            <a:picLocks noChangeAspect="1"/>
          </p:cNvPicPr>
          <p:nvPr userDrawn="1"/>
        </p:nvPicPr>
        <p:blipFill rotWithShape="1">
          <a:blip r:embed="rId3" cstate="screen">
            <a:extLst>
              <a:ext uri="{28A0092B-C50C-407E-A947-70E740481C1C}">
                <a14:useLocalDpi xmlns:a14="http://schemas.microsoft.com/office/drawing/2010/main"/>
              </a:ext>
            </a:extLst>
          </a:blip>
          <a:srcRect t="2671" r="4874"/>
          <a:stretch/>
        </p:blipFill>
        <p:spPr>
          <a:xfrm>
            <a:off x="5025154" y="-24882"/>
            <a:ext cx="4118846" cy="5193264"/>
          </a:xfrm>
          <a:prstGeom prst="rect">
            <a:avLst/>
          </a:prstGeom>
        </p:spPr>
      </p:pic>
      <p:sp>
        <p:nvSpPr>
          <p:cNvPr id="325" name="Titre 1"/>
          <p:cNvSpPr>
            <a:spLocks noGrp="1"/>
          </p:cNvSpPr>
          <p:nvPr>
            <p:ph type="ctrTitle" hasCustomPrompt="1"/>
          </p:nvPr>
        </p:nvSpPr>
        <p:spPr>
          <a:xfrm>
            <a:off x="1454728" y="1770730"/>
            <a:ext cx="5992091" cy="1602041"/>
          </a:xfrm>
          <a:prstGeom prst="rect">
            <a:avLst/>
          </a:prstGeom>
          <a:solidFill>
            <a:srgbClr val="012E6F"/>
          </a:solidFill>
        </p:spPr>
        <p:txBody>
          <a:bodyPr anchor="ctr">
            <a:normAutofit/>
          </a:bodyPr>
          <a:lstStyle>
            <a:lvl1pPr algn="ctr">
              <a:defRPr sz="2400" b="1">
                <a:solidFill>
                  <a:schemeClr val="bg1"/>
                </a:solidFill>
                <a:latin typeface="Lato" panose="020F0502020204030203" pitchFamily="34" charset="0"/>
                <a:cs typeface="Segoe UI" panose="020B0502040204020203" pitchFamily="34" charset="0"/>
              </a:defRPr>
            </a:lvl1pPr>
          </a:lstStyle>
          <a:p>
            <a:r>
              <a:rPr lang="fr-FR" dirty="0" smtClean="0"/>
              <a:t>MODIFIER LE TITRE</a:t>
            </a:r>
            <a:endParaRPr lang="fr-FR" dirty="0"/>
          </a:p>
        </p:txBody>
      </p:sp>
    </p:spTree>
    <p:extLst>
      <p:ext uri="{BB962C8B-B14F-4D97-AF65-F5344CB8AC3E}">
        <p14:creationId xmlns:p14="http://schemas.microsoft.com/office/powerpoint/2010/main" val="20085752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Sommaire - Ordre du jour">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pic>
        <p:nvPicPr>
          <p:cNvPr id="6" name="Imag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813" y="103089"/>
            <a:ext cx="3747317" cy="4929031"/>
          </a:xfrm>
          <a:prstGeom prst="rect">
            <a:avLst/>
          </a:prstGeom>
        </p:spPr>
      </p:pic>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7" name="Image 6"/>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424119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Partie - 1">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1" cy="2847109"/>
          </a:xfrm>
          <a:prstGeom prst="rect">
            <a:avLst/>
          </a:prstGeom>
        </p:spPr>
      </p:pic>
      <p:sp>
        <p:nvSpPr>
          <p:cNvPr id="2" name="Titre 1"/>
          <p:cNvSpPr>
            <a:spLocks noGrp="1"/>
          </p:cNvSpPr>
          <p:nvPr>
            <p:ph type="title" hasCustomPrompt="1"/>
          </p:nvPr>
        </p:nvSpPr>
        <p:spPr>
          <a:xfrm>
            <a:off x="1745585" y="1928813"/>
            <a:ext cx="5553308" cy="1254578"/>
          </a:xfrm>
          <a:prstGeom prst="rect">
            <a:avLst/>
          </a:prstGeom>
          <a:solidFill>
            <a:srgbClr val="012E6F"/>
          </a:solidFill>
        </p:spPr>
        <p:txBody>
          <a:bodyPr anchor="ctr"/>
          <a:lstStyle>
            <a:lvl1pPr algn="ctr">
              <a:defRPr sz="2000" b="1" baseline="0">
                <a:solidFill>
                  <a:schemeClr val="bg1"/>
                </a:solidFill>
                <a:latin typeface="Lato" panose="020F0502020204030203" pitchFamily="34" charset="0"/>
                <a:cs typeface="Segoe UI" panose="020B0502040204020203" pitchFamily="34" charset="0"/>
              </a:defRPr>
            </a:lvl1pPr>
          </a:lstStyle>
          <a:p>
            <a:r>
              <a:rPr lang="fr-FR" dirty="0" smtClean="0"/>
              <a:t/>
            </a:r>
            <a:br>
              <a:rPr lang="fr-FR" dirty="0" smtClean="0"/>
            </a:br>
            <a:r>
              <a:rPr lang="fr-FR" dirty="0" smtClean="0"/>
              <a:t>MODIFIER LE TITRE DE LA PARTIE</a:t>
            </a:r>
            <a:br>
              <a:rPr lang="fr-FR" dirty="0" smtClean="0"/>
            </a:br>
            <a:endParaRPr lang="fr-FR" dirty="0"/>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11" name="Image 10"/>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19828373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1 ">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97722"/>
          </a:xfrm>
          <a:prstGeom prst="rect">
            <a:avLst/>
          </a:prstGeom>
        </p:spPr>
      </p:pic>
      <p:sp>
        <p:nvSpPr>
          <p:cNvPr id="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sp>
        <p:nvSpPr>
          <p:cNvPr id="5" name="Espace réservé du texte 4"/>
          <p:cNvSpPr>
            <a:spLocks noGrp="1"/>
          </p:cNvSpPr>
          <p:nvPr>
            <p:ph type="body" sz="quarter" idx="10" hasCustomPrompt="1"/>
          </p:nvPr>
        </p:nvSpPr>
        <p:spPr>
          <a:xfrm>
            <a:off x="398039" y="1240189"/>
            <a:ext cx="8373631" cy="3264737"/>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vl2pPr marL="600075" indent="-257175">
              <a:buClr>
                <a:srgbClr val="5188C7"/>
              </a:buClr>
              <a:buFont typeface="Arial" panose="020B0604020202020204" pitchFamily="34" charset="0"/>
              <a:buChar char="•"/>
              <a:defRPr sz="1400">
                <a:solidFill>
                  <a:schemeClr val="tx1">
                    <a:lumMod val="75000"/>
                    <a:lumOff val="25000"/>
                  </a:schemeClr>
                </a:solidFill>
                <a:latin typeface="+mn-lt"/>
              </a:defRPr>
            </a:lvl2pPr>
            <a:lvl3pPr marL="900113" indent="-214313">
              <a:buFont typeface="Arial" panose="020B0604020202020204" pitchFamily="34" charset="0"/>
              <a:buChar char="•"/>
              <a:defRPr sz="1400">
                <a:solidFill>
                  <a:schemeClr val="tx1">
                    <a:lumMod val="75000"/>
                    <a:lumOff val="25000"/>
                  </a:schemeClr>
                </a:solidFill>
              </a:defRPr>
            </a:lvl3pPr>
            <a:lvl4pPr marL="1243013" indent="-214313">
              <a:buFont typeface="Arial" panose="020B0604020202020204" pitchFamily="34" charset="0"/>
              <a:buChar char="•"/>
              <a:defRPr sz="1400">
                <a:solidFill>
                  <a:schemeClr val="tx1">
                    <a:lumMod val="75000"/>
                    <a:lumOff val="25000"/>
                  </a:schemeClr>
                </a:solidFill>
              </a:defRPr>
            </a:lvl4pPr>
            <a:lvl5pPr marL="1585913" indent="-214313">
              <a:buFont typeface="Arial" panose="020B0604020202020204" pitchFamily="34" charset="0"/>
              <a:buChar char="•"/>
              <a:defRPr sz="1400">
                <a:solidFill>
                  <a:schemeClr val="tx1">
                    <a:lumMod val="75000"/>
                    <a:lumOff val="25000"/>
                  </a:schemeClr>
                </a:solidFill>
              </a:defRPr>
            </a:lvl5pPr>
          </a:lstStyle>
          <a:p>
            <a:pPr lvl="0"/>
            <a:r>
              <a:rPr lang="fr-FR" dirty="0" smtClean="0"/>
              <a:t>Modifier les textes</a:t>
            </a:r>
          </a:p>
          <a:p>
            <a:pPr lvl="0"/>
            <a:endParaRPr lang="fr-FR" dirty="0" smtClean="0"/>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4"/>
          <p:cNvSpPr>
            <a:spLocks noGrp="1"/>
          </p:cNvSpPr>
          <p:nvPr>
            <p:ph type="body" sz="quarter" idx="11"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6"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1" name="Imag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3" name="Imag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2626182211"/>
      </p:ext>
    </p:extLst>
  </p:cSld>
  <p:clrMapOvr>
    <a:masterClrMapping/>
  </p:clrMapOvr>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s et image ">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97722"/>
          </a:xfrm>
          <a:prstGeom prst="rect">
            <a:avLst/>
          </a:prstGeom>
        </p:spPr>
      </p:pic>
      <p:sp>
        <p:nvSpPr>
          <p:cNvPr id="5" name="Espace réservé pour une image  4"/>
          <p:cNvSpPr>
            <a:spLocks noGrp="1"/>
          </p:cNvSpPr>
          <p:nvPr>
            <p:ph type="pic" sz="quarter" idx="13" hasCustomPrompt="1"/>
          </p:nvPr>
        </p:nvSpPr>
        <p:spPr>
          <a:xfrm>
            <a:off x="6115050" y="1477624"/>
            <a:ext cx="2656619" cy="3043494"/>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r>
              <a:rPr lang="fr-FR" dirty="0" smtClean="0"/>
              <a:t>Insérer une image</a:t>
            </a:r>
            <a:endParaRPr lang="fr-FR" dirty="0"/>
          </a:p>
        </p:txBody>
      </p:sp>
      <p:sp>
        <p:nvSpPr>
          <p:cNvPr id="13" name="Espace réservé du texte 12"/>
          <p:cNvSpPr>
            <a:spLocks noGrp="1"/>
          </p:cNvSpPr>
          <p:nvPr>
            <p:ph type="body" sz="quarter" idx="14" hasCustomPrompt="1"/>
          </p:nvPr>
        </p:nvSpPr>
        <p:spPr>
          <a:xfrm>
            <a:off x="398040" y="1024541"/>
            <a:ext cx="4768047"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77624"/>
            <a:ext cx="4768047" cy="3043494"/>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0"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sp>
        <p:nvSpPr>
          <p:cNvPr id="19"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3504262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s et graphiqu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97722"/>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2" name="Espace réservé du graphique 11"/>
          <p:cNvSpPr>
            <a:spLocks noGrp="1"/>
          </p:cNvSpPr>
          <p:nvPr>
            <p:ph type="chart" sz="quarter" idx="16" hasCustomPrompt="1"/>
          </p:nvPr>
        </p:nvSpPr>
        <p:spPr>
          <a:xfrm>
            <a:off x="5892085" y="1457325"/>
            <a:ext cx="2879585" cy="295725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dirty="0" smtClean="0"/>
              <a:t>Insérer un graphique</a:t>
            </a:r>
            <a:endParaRPr lang="fr-FR" dirty="0"/>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defRPr>
            </a:lvl1pPr>
          </a:lstStyle>
          <a:p>
            <a:fld id="{083F2A4A-1A47-430E-9C11-2DDCAC33CF8F}" type="slidenum">
              <a:rPr lang="fr-FR" smtClean="0"/>
              <a:pPr/>
              <a:t>‹N°›</a:t>
            </a:fld>
            <a:endParaRPr lang="fr-FR" dirty="0"/>
          </a:p>
        </p:txBody>
      </p:sp>
      <p:pic>
        <p:nvPicPr>
          <p:cNvPr id="14" name="Imag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0"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6" name="Imag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3274042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s et tableau">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97722"/>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defRPr>
            </a:lvl1pPr>
          </a:lstStyle>
          <a:p>
            <a:fld id="{083F2A4A-1A47-430E-9C11-2DDCAC33CF8F}" type="slidenum">
              <a:rPr lang="fr-FR" smtClean="0"/>
              <a:pPr/>
              <a:t>‹N°›</a:t>
            </a:fld>
            <a:endParaRPr lang="fr-FR" dirty="0"/>
          </a:p>
        </p:txBody>
      </p:sp>
      <p:sp>
        <p:nvSpPr>
          <p:cNvPr id="3" name="Espace réservé du tableau 2"/>
          <p:cNvSpPr>
            <a:spLocks noGrp="1"/>
          </p:cNvSpPr>
          <p:nvPr>
            <p:ph type="tbl" sz="quarter" idx="18" hasCustomPrompt="1"/>
          </p:nvPr>
        </p:nvSpPr>
        <p:spPr>
          <a:xfrm>
            <a:off x="5515481" y="1457325"/>
            <a:ext cx="3227443" cy="2957513"/>
          </a:xfrm>
          <a:prstGeom prst="rect">
            <a:avLst/>
          </a:prstGeom>
        </p:spPr>
        <p:txBody>
          <a:bodyPr/>
          <a:lstStyle>
            <a:lvl1pPr marL="0" indent="0">
              <a:buNone/>
              <a:defRPr sz="1400" baseline="0">
                <a:solidFill>
                  <a:schemeClr val="tx1">
                    <a:lumMod val="65000"/>
                    <a:lumOff val="35000"/>
                  </a:schemeClr>
                </a:solidFill>
                <a:latin typeface="Lato" panose="020F0502020204030203" pitchFamily="34" charset="0"/>
              </a:defRPr>
            </a:lvl1pPr>
          </a:lstStyle>
          <a:p>
            <a:r>
              <a:rPr lang="fr-FR" dirty="0" smtClean="0"/>
              <a:t>Insérer un tableau</a:t>
            </a:r>
            <a:endParaRPr lang="fr-FR" dirty="0"/>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0"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8849476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s et encart">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97722"/>
          </a:xfrm>
          <a:prstGeom prst="rect">
            <a:avLst/>
          </a:prstGeom>
        </p:spPr>
      </p:pic>
      <p:sp>
        <p:nvSpPr>
          <p:cNvPr id="13" name="Espace réservé du texte 12"/>
          <p:cNvSpPr>
            <a:spLocks noGrp="1"/>
          </p:cNvSpPr>
          <p:nvPr>
            <p:ph type="body" sz="quarter" idx="14" hasCustomPrompt="1"/>
          </p:nvPr>
        </p:nvSpPr>
        <p:spPr>
          <a:xfrm>
            <a:off x="398040" y="880817"/>
            <a:ext cx="5129426"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350553"/>
            <a:ext cx="5129426" cy="3064028"/>
          </a:xfrm>
          <a:prstGeom prst="rect">
            <a:avLst/>
          </a:prstGeom>
        </p:spPr>
        <p:txBody>
          <a:bodyPr/>
          <a:lstStyle>
            <a:lvl1pPr marL="0" indent="0">
              <a:buNone/>
              <a:defRPr sz="1400">
                <a:solidFill>
                  <a:schemeClr val="tx1">
                    <a:lumMod val="75000"/>
                    <a:lumOff val="25000"/>
                  </a:schemeClr>
                </a:solidFill>
                <a:latin typeface="Lato" panose="020F050202020403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defRPr>
            </a:lvl1pPr>
          </a:lstStyle>
          <a:p>
            <a:fld id="{083F2A4A-1A47-430E-9C11-2DDCAC33CF8F}" type="slidenum">
              <a:rPr lang="fr-FR" smtClean="0"/>
              <a:pPr/>
              <a:t>‹N°›</a:t>
            </a:fld>
            <a:endParaRPr lang="fr-FR" dirty="0"/>
          </a:p>
        </p:txBody>
      </p:sp>
      <p:sp>
        <p:nvSpPr>
          <p:cNvPr id="2" name="Rectangle 1"/>
          <p:cNvSpPr/>
          <p:nvPr userDrawn="1"/>
        </p:nvSpPr>
        <p:spPr>
          <a:xfrm>
            <a:off x="6693736" y="1395972"/>
            <a:ext cx="1917779" cy="1440995"/>
          </a:xfrm>
          <a:prstGeom prst="rect">
            <a:avLst/>
          </a:prstGeom>
          <a:solidFill>
            <a:srgbClr val="EEEFF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12" name="Rectangle 11"/>
          <p:cNvSpPr/>
          <p:nvPr userDrawn="1"/>
        </p:nvSpPr>
        <p:spPr>
          <a:xfrm>
            <a:off x="6693736" y="3001915"/>
            <a:ext cx="1917779" cy="1412666"/>
          </a:xfrm>
          <a:prstGeom prst="rect">
            <a:avLst/>
          </a:prstGeom>
          <a:noFill/>
          <a:ln w="28575">
            <a:solidFill>
              <a:srgbClr val="518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5" name="Espace réservé du texte 4"/>
          <p:cNvSpPr>
            <a:spLocks noGrp="1"/>
          </p:cNvSpPr>
          <p:nvPr>
            <p:ph type="body" sz="quarter" idx="18" hasCustomPrompt="1"/>
          </p:nvPr>
        </p:nvSpPr>
        <p:spPr>
          <a:xfrm>
            <a:off x="6872766" y="2924692"/>
            <a:ext cx="1559719" cy="217885"/>
          </a:xfrm>
          <a:prstGeom prst="rect">
            <a:avLst/>
          </a:prstGeom>
          <a:solidFill>
            <a:schemeClr val="bg1"/>
          </a:solidFill>
        </p:spPr>
        <p:txBody>
          <a:bodyPr/>
          <a:lstStyle>
            <a:lvl1pPr marL="0" indent="0" algn="ctr">
              <a:buNone/>
              <a:defRPr sz="1050" baseline="0">
                <a:solidFill>
                  <a:srgbClr val="5188C7"/>
                </a:solidFill>
                <a:latin typeface="Lato" panose="020F0502020204030203" pitchFamily="34" charset="0"/>
              </a:defRPr>
            </a:lvl1pPr>
          </a:lstStyle>
          <a:p>
            <a:pPr lvl="0"/>
            <a:r>
              <a:rPr lang="fr-FR" dirty="0" smtClean="0"/>
              <a:t>MODIFIER LE TITRE</a:t>
            </a:r>
          </a:p>
        </p:txBody>
      </p:sp>
      <p:sp>
        <p:nvSpPr>
          <p:cNvPr id="7" name="Espace réservé du texte 6"/>
          <p:cNvSpPr>
            <a:spLocks noGrp="1"/>
          </p:cNvSpPr>
          <p:nvPr>
            <p:ph type="body" sz="quarter" idx="19" hasCustomPrompt="1"/>
          </p:nvPr>
        </p:nvSpPr>
        <p:spPr>
          <a:xfrm>
            <a:off x="6872288" y="3289697"/>
            <a:ext cx="1559719" cy="981075"/>
          </a:xfrm>
          <a:prstGeom prst="rect">
            <a:avLst/>
          </a:prstGeom>
        </p:spPr>
        <p:txBody>
          <a:bodyPr/>
          <a:lstStyle>
            <a:lvl1pPr>
              <a:buClr>
                <a:srgbClr val="5188C7"/>
              </a:buClr>
              <a:defRPr sz="825" baseline="0">
                <a:solidFill>
                  <a:schemeClr val="tx1">
                    <a:lumMod val="75000"/>
                    <a:lumOff val="25000"/>
                  </a:schemeClr>
                </a:solidFill>
                <a:latin typeface="Lato" panose="020F050202020403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p:txBody>
      </p:sp>
      <p:sp>
        <p:nvSpPr>
          <p:cNvPr id="20" name="Espace réservé du texte 6"/>
          <p:cNvSpPr>
            <a:spLocks noGrp="1"/>
          </p:cNvSpPr>
          <p:nvPr>
            <p:ph type="body" sz="quarter" idx="21" hasCustomPrompt="1"/>
          </p:nvPr>
        </p:nvSpPr>
        <p:spPr>
          <a:xfrm>
            <a:off x="6872287" y="1768167"/>
            <a:ext cx="1559719" cy="981075"/>
          </a:xfrm>
          <a:prstGeom prst="rect">
            <a:avLst/>
          </a:prstGeom>
        </p:spPr>
        <p:txBody>
          <a:bodyPr/>
          <a:lstStyle>
            <a:lvl1pPr>
              <a:lnSpc>
                <a:spcPct val="100000"/>
              </a:lnSpc>
              <a:buClr>
                <a:schemeClr val="tx1">
                  <a:lumMod val="75000"/>
                  <a:lumOff val="25000"/>
                </a:schemeClr>
              </a:buClr>
              <a:defRPr sz="900">
                <a:solidFill>
                  <a:schemeClr val="tx1"/>
                </a:solidFill>
                <a:latin typeface="Lato" panose="020F050202020403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a:p>
            <a:pPr lvl="0"/>
            <a:endParaRPr lang="fr-FR" dirty="0" smtClean="0"/>
          </a:p>
        </p:txBody>
      </p:sp>
      <p:sp>
        <p:nvSpPr>
          <p:cNvPr id="21" name="Espace réservé du texte 4"/>
          <p:cNvSpPr>
            <a:spLocks noGrp="1"/>
          </p:cNvSpPr>
          <p:nvPr>
            <p:ph type="body" sz="quarter" idx="22" hasCustomPrompt="1"/>
          </p:nvPr>
        </p:nvSpPr>
        <p:spPr>
          <a:xfrm>
            <a:off x="6866253" y="1480010"/>
            <a:ext cx="1559719" cy="217885"/>
          </a:xfrm>
          <a:prstGeom prst="rect">
            <a:avLst/>
          </a:prstGeom>
          <a:noFill/>
        </p:spPr>
        <p:txBody>
          <a:bodyPr/>
          <a:lstStyle>
            <a:lvl1pPr marL="0" indent="0" algn="ctr">
              <a:buNone/>
              <a:defRPr sz="1050" baseline="0">
                <a:solidFill>
                  <a:schemeClr val="tx1">
                    <a:lumMod val="75000"/>
                    <a:lumOff val="25000"/>
                  </a:schemeClr>
                </a:solidFill>
                <a:latin typeface="Lato" panose="020F0502020204030203" pitchFamily="34" charset="0"/>
              </a:defRPr>
            </a:lvl1pPr>
          </a:lstStyle>
          <a:p>
            <a:pPr lvl="0"/>
            <a:r>
              <a:rPr lang="fr-FR" dirty="0" smtClean="0"/>
              <a:t>MODIFIER LE TITRE</a:t>
            </a:r>
          </a:p>
        </p:txBody>
      </p:sp>
      <p:pic>
        <p:nvPicPr>
          <p:cNvPr id="22" name="Image 2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6"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23" name="Imag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375448424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Partie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2809514"/>
          </a:xfrm>
          <a:prstGeom prst="rect">
            <a:avLst/>
          </a:prstGeom>
        </p:spPr>
      </p:pic>
      <p:sp>
        <p:nvSpPr>
          <p:cNvPr id="9" name="Titre 1"/>
          <p:cNvSpPr txBox="1">
            <a:spLocks/>
          </p:cNvSpPr>
          <p:nvPr userDrawn="1"/>
        </p:nvSpPr>
        <p:spPr>
          <a:xfrm>
            <a:off x="1745585" y="1928813"/>
            <a:ext cx="5553308" cy="1254578"/>
          </a:xfrm>
          <a:prstGeom prst="rect">
            <a:avLst/>
          </a:prstGeom>
          <a:solidFill>
            <a:srgbClr val="012E6F"/>
          </a:solidFill>
        </p:spPr>
        <p:txBody>
          <a:bodyPr anchor="ct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endParaRPr lang="fr-FR" sz="2700" dirty="0">
              <a:latin typeface="Lato" panose="020F0502020204030203" pitchFamily="34" charset="0"/>
            </a:endParaRPr>
          </a:p>
        </p:txBody>
      </p:sp>
      <p:sp>
        <p:nvSpPr>
          <p:cNvPr id="2" name="Titre 1"/>
          <p:cNvSpPr>
            <a:spLocks noGrp="1"/>
          </p:cNvSpPr>
          <p:nvPr>
            <p:ph type="title" hasCustomPrompt="1"/>
          </p:nvPr>
        </p:nvSpPr>
        <p:spPr>
          <a:xfrm>
            <a:off x="2129271" y="2280097"/>
            <a:ext cx="4885459" cy="552009"/>
          </a:xfrm>
          <a:prstGeom prst="rect">
            <a:avLst/>
          </a:prstGeom>
        </p:spPr>
        <p:txBody>
          <a:bodyPr anchor="ctr"/>
          <a:lstStyle>
            <a:lvl1pPr algn="ctr">
              <a:defRPr sz="2000" b="1" baseline="0">
                <a:solidFill>
                  <a:schemeClr val="bg1"/>
                </a:solidFill>
                <a:latin typeface="Lato" panose="020F0502020204030203" pitchFamily="34" charset="0"/>
                <a:cs typeface="Segoe UI" panose="020B0502040204020203" pitchFamily="34" charset="0"/>
              </a:defRPr>
            </a:lvl1pPr>
          </a:lstStyle>
          <a:p>
            <a:r>
              <a:rPr lang="fr-FR" dirty="0" smtClean="0"/>
              <a:t>MODIFIER LE TITRE DE LA PARTIE</a:t>
            </a:r>
            <a:endParaRPr lang="fr-FR" dirty="0"/>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13" name="Image 12"/>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423586013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1 ">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5" name="Espace réservé du texte 4"/>
          <p:cNvSpPr>
            <a:spLocks noGrp="1"/>
          </p:cNvSpPr>
          <p:nvPr>
            <p:ph type="body" sz="quarter" idx="10" hasCustomPrompt="1"/>
          </p:nvPr>
        </p:nvSpPr>
        <p:spPr>
          <a:xfrm>
            <a:off x="398039" y="1240189"/>
            <a:ext cx="8373631" cy="3264737"/>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vl2pPr marL="600075" indent="-257175">
              <a:buClr>
                <a:srgbClr val="5188C7"/>
              </a:buClr>
              <a:buFont typeface="Arial" panose="020B0604020202020204" pitchFamily="34" charset="0"/>
              <a:buChar char="•"/>
              <a:defRPr sz="1400">
                <a:solidFill>
                  <a:schemeClr val="tx1">
                    <a:lumMod val="75000"/>
                    <a:lumOff val="25000"/>
                  </a:schemeClr>
                </a:solidFill>
                <a:latin typeface="+mn-lt"/>
              </a:defRPr>
            </a:lvl2pPr>
            <a:lvl3pPr marL="900113" indent="-214313">
              <a:buFont typeface="Arial" panose="020B0604020202020204" pitchFamily="34" charset="0"/>
              <a:buChar char="•"/>
              <a:defRPr sz="1400">
                <a:solidFill>
                  <a:schemeClr val="tx1">
                    <a:lumMod val="75000"/>
                    <a:lumOff val="25000"/>
                  </a:schemeClr>
                </a:solidFill>
              </a:defRPr>
            </a:lvl3pPr>
            <a:lvl4pPr marL="1243013" indent="-214313">
              <a:buFont typeface="Arial" panose="020B0604020202020204" pitchFamily="34" charset="0"/>
              <a:buChar char="•"/>
              <a:defRPr sz="1400">
                <a:solidFill>
                  <a:schemeClr val="tx1">
                    <a:lumMod val="75000"/>
                    <a:lumOff val="25000"/>
                  </a:schemeClr>
                </a:solidFill>
              </a:defRPr>
            </a:lvl4pPr>
            <a:lvl5pPr marL="1585913" indent="-214313">
              <a:buFont typeface="Arial" panose="020B0604020202020204" pitchFamily="34" charset="0"/>
              <a:buChar char="•"/>
              <a:defRPr sz="1400">
                <a:solidFill>
                  <a:schemeClr val="tx1">
                    <a:lumMod val="75000"/>
                    <a:lumOff val="25000"/>
                  </a:schemeClr>
                </a:solidFill>
              </a:defRPr>
            </a:lvl5pPr>
          </a:lstStyle>
          <a:p>
            <a:pPr lvl="0"/>
            <a:r>
              <a:rPr lang="fr-FR" dirty="0" smtClean="0"/>
              <a:t>Modifier les textes</a:t>
            </a:r>
          </a:p>
          <a:p>
            <a:pPr lvl="0"/>
            <a:endParaRPr lang="fr-FR" dirty="0" smtClean="0"/>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4"/>
          <p:cNvSpPr>
            <a:spLocks noGrp="1"/>
          </p:cNvSpPr>
          <p:nvPr>
            <p:ph type="body" sz="quarter" idx="11"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6"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1" name="Imag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9"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3" name="Imag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41793635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2 ">
    <p:spTree>
      <p:nvGrpSpPr>
        <p:cNvPr id="1" name=""/>
        <p:cNvGrpSpPr/>
        <p:nvPr/>
      </p:nvGrpSpPr>
      <p:grpSpPr>
        <a:xfrm>
          <a:off x="0" y="0"/>
          <a:ext cx="0" cy="0"/>
          <a:chOff x="0" y="0"/>
          <a:chExt cx="0" cy="0"/>
        </a:xfrm>
      </p:grpSpPr>
      <p:pic>
        <p:nvPicPr>
          <p:cNvPr id="14" name="Imag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5" name="Espace réservé du texte 4"/>
          <p:cNvSpPr>
            <a:spLocks noGrp="1"/>
          </p:cNvSpPr>
          <p:nvPr>
            <p:ph type="body" sz="quarter" idx="10"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4" name="Espace réservé du texte 3"/>
          <p:cNvSpPr>
            <a:spLocks noGrp="1"/>
          </p:cNvSpPr>
          <p:nvPr>
            <p:ph type="body" sz="quarter" idx="11" hasCustomPrompt="1"/>
          </p:nvPr>
        </p:nvSpPr>
        <p:spPr>
          <a:xfrm>
            <a:off x="397669" y="1268937"/>
            <a:ext cx="8374001" cy="3293482"/>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 du masque</a:t>
            </a:r>
          </a:p>
        </p:txBody>
      </p:sp>
      <p:sp>
        <p:nvSpPr>
          <p:cNvPr id="12"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3"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5556198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Couverture - 2">
    <p:bg>
      <p:bgPr>
        <a:solidFill>
          <a:schemeClr val="bg1"/>
        </a:solidFill>
        <a:effectLst/>
      </p:bgPr>
    </p:bg>
    <p:spTree>
      <p:nvGrpSpPr>
        <p:cNvPr id="1" name=""/>
        <p:cNvGrpSpPr/>
        <p:nvPr/>
      </p:nvGrpSpPr>
      <p:grpSpPr>
        <a:xfrm>
          <a:off x="0" y="0"/>
          <a:ext cx="0" cy="0"/>
          <a:chOff x="0" y="0"/>
          <a:chExt cx="0" cy="0"/>
        </a:xfrm>
      </p:grpSpPr>
      <p:grpSp>
        <p:nvGrpSpPr>
          <p:cNvPr id="6" name="Groupe 5"/>
          <p:cNvGrpSpPr/>
          <p:nvPr userDrawn="1"/>
        </p:nvGrpSpPr>
        <p:grpSpPr>
          <a:xfrm>
            <a:off x="4993890" y="0"/>
            <a:ext cx="4150110" cy="5106074"/>
            <a:chOff x="3553691" y="0"/>
            <a:chExt cx="3864077" cy="4979055"/>
          </a:xfrm>
        </p:grpSpPr>
        <p:pic>
          <p:nvPicPr>
            <p:cNvPr id="7" name="Image 6"/>
            <p:cNvPicPr>
              <a:picLocks noChangeAspect="1"/>
            </p:cNvPicPr>
            <p:nvPr userDrawn="1"/>
          </p:nvPicPr>
          <p:blipFill rotWithShape="1">
            <a:blip r:embed="rId2" cstate="screen">
              <a:duotone>
                <a:prstClr val="black"/>
                <a:schemeClr val="tx1">
                  <a:tint val="45000"/>
                  <a:satMod val="400000"/>
                </a:schemeClr>
              </a:duotone>
              <a:extLst>
                <a:ext uri="{28A0092B-C50C-407E-A947-70E740481C1C}">
                  <a14:useLocalDpi xmlns:a14="http://schemas.microsoft.com/office/drawing/2010/main"/>
                </a:ext>
              </a:extLst>
            </a:blip>
            <a:srcRect t="2671" r="4874"/>
            <a:stretch/>
          </p:blipFill>
          <p:spPr>
            <a:xfrm>
              <a:off x="3553691" y="0"/>
              <a:ext cx="3864077" cy="4979055"/>
            </a:xfrm>
            <a:prstGeom prst="rect">
              <a:avLst/>
            </a:prstGeom>
          </p:spPr>
        </p:pic>
        <p:sp>
          <p:nvSpPr>
            <p:cNvPr id="8" name="Rectangle 7"/>
            <p:cNvSpPr/>
            <p:nvPr userDrawn="1"/>
          </p:nvSpPr>
          <p:spPr>
            <a:xfrm rot="18807001" flipH="1">
              <a:off x="5293847" y="2415998"/>
              <a:ext cx="1024416" cy="87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p:cNvSpPr/>
          <p:nvPr userDrawn="1"/>
        </p:nvSpPr>
        <p:spPr>
          <a:xfrm>
            <a:off x="-1" y="0"/>
            <a:ext cx="4738256" cy="5143500"/>
          </a:xfrm>
          <a:prstGeom prst="rect">
            <a:avLst/>
          </a:prstGeom>
          <a:gradFill flip="none" rotWithShape="1">
            <a:gsLst>
              <a:gs pos="0">
                <a:srgbClr val="0185B2"/>
              </a:gs>
              <a:gs pos="25000">
                <a:srgbClr val="5188C7"/>
              </a:gs>
              <a:gs pos="100000">
                <a:srgbClr val="012E6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sp>
        <p:nvSpPr>
          <p:cNvPr id="2" name="Titre 1"/>
          <p:cNvSpPr>
            <a:spLocks noGrp="1"/>
          </p:cNvSpPr>
          <p:nvPr>
            <p:ph type="ctrTitle" hasCustomPrompt="1"/>
          </p:nvPr>
        </p:nvSpPr>
        <p:spPr>
          <a:xfrm>
            <a:off x="1454728" y="1770730"/>
            <a:ext cx="5992091" cy="1602041"/>
          </a:xfrm>
          <a:prstGeom prst="rect">
            <a:avLst/>
          </a:prstGeom>
          <a:solidFill>
            <a:srgbClr val="012E6F"/>
          </a:solidFill>
        </p:spPr>
        <p:txBody>
          <a:bodyPr anchor="ctr">
            <a:normAutofit/>
          </a:bodyPr>
          <a:lstStyle>
            <a:lvl1pPr algn="ctr">
              <a:defRPr lang="fr-FR" sz="2400" b="1" kern="1200" dirty="0">
                <a:solidFill>
                  <a:schemeClr val="bg1"/>
                </a:solidFill>
                <a:latin typeface="Lato" panose="020F0502020204030203" pitchFamily="34" charset="0"/>
                <a:ea typeface="+mj-ea"/>
                <a:cs typeface="Segoe UI" panose="020B0502040204020203" pitchFamily="34" charset="0"/>
              </a:defRPr>
            </a:lvl1pPr>
          </a:lstStyle>
          <a:p>
            <a:r>
              <a:rPr lang="fr-FR" dirty="0" smtClean="0"/>
              <a:t>MODIFIER LE TITRE</a:t>
            </a:r>
            <a:endParaRPr lang="fr-FR" dirty="0"/>
          </a:p>
        </p:txBody>
      </p:sp>
      <p:pic>
        <p:nvPicPr>
          <p:cNvPr id="9" name="Image 8"/>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55634" y="156908"/>
            <a:ext cx="1925923" cy="906364"/>
          </a:xfrm>
          <a:prstGeom prst="rect">
            <a:avLst/>
          </a:prstGeom>
        </p:spPr>
      </p:pic>
    </p:spTree>
    <p:extLst>
      <p:ext uri="{BB962C8B-B14F-4D97-AF65-F5344CB8AC3E}">
        <p14:creationId xmlns:p14="http://schemas.microsoft.com/office/powerpoint/2010/main" val="41676859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us et image ">
    <p:spTree>
      <p:nvGrpSpPr>
        <p:cNvPr id="1" name=""/>
        <p:cNvGrpSpPr/>
        <p:nvPr/>
      </p:nvGrpSpPr>
      <p:grpSpPr>
        <a:xfrm>
          <a:off x="0" y="0"/>
          <a:ext cx="0" cy="0"/>
          <a:chOff x="0" y="0"/>
          <a:chExt cx="0" cy="0"/>
        </a:xfrm>
      </p:grpSpPr>
      <p:pic>
        <p:nvPicPr>
          <p:cNvPr id="14" name="Imag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5" name="Espace réservé pour une image  4"/>
          <p:cNvSpPr>
            <a:spLocks noGrp="1"/>
          </p:cNvSpPr>
          <p:nvPr>
            <p:ph type="pic" sz="quarter" idx="13" hasCustomPrompt="1"/>
          </p:nvPr>
        </p:nvSpPr>
        <p:spPr>
          <a:xfrm>
            <a:off x="6115050" y="1457325"/>
            <a:ext cx="2656619" cy="3043494"/>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r>
              <a:rPr lang="fr-FR" dirty="0" smtClean="0"/>
              <a:t>Insérer une image</a:t>
            </a:r>
            <a:endParaRPr lang="fr-FR" dirty="0"/>
          </a:p>
        </p:txBody>
      </p:sp>
      <p:sp>
        <p:nvSpPr>
          <p:cNvPr id="13" name="Espace réservé du texte 12"/>
          <p:cNvSpPr>
            <a:spLocks noGrp="1"/>
          </p:cNvSpPr>
          <p:nvPr>
            <p:ph type="body" sz="quarter" idx="14" hasCustomPrompt="1"/>
          </p:nvPr>
        </p:nvSpPr>
        <p:spPr>
          <a:xfrm>
            <a:off x="398040" y="1024541"/>
            <a:ext cx="4768047"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768047" cy="3043494"/>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1"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2"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38108775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us et graphiqu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2" name="Espace réservé du graphique 11"/>
          <p:cNvSpPr>
            <a:spLocks noGrp="1"/>
          </p:cNvSpPr>
          <p:nvPr>
            <p:ph type="chart" sz="quarter" idx="16" hasCustomPrompt="1"/>
          </p:nvPr>
        </p:nvSpPr>
        <p:spPr>
          <a:xfrm>
            <a:off x="6115050" y="1457325"/>
            <a:ext cx="2656619" cy="29572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dirty="0" smtClean="0"/>
              <a:t>Insérer un graphique</a:t>
            </a:r>
            <a:endParaRPr lang="fr-FR" dirty="0"/>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6"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4769750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us et tableau">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3" name="Espace réservé du tableau 2"/>
          <p:cNvSpPr>
            <a:spLocks noGrp="1"/>
          </p:cNvSpPr>
          <p:nvPr>
            <p:ph type="tbl" sz="quarter" idx="18" hasCustomPrompt="1"/>
          </p:nvPr>
        </p:nvSpPr>
        <p:spPr>
          <a:xfrm>
            <a:off x="5515481" y="1457325"/>
            <a:ext cx="3227443" cy="2957513"/>
          </a:xfrm>
          <a:prstGeom prst="rect">
            <a:avLst/>
          </a:prstGeom>
        </p:spPr>
        <p:txBody>
          <a:bodyPr/>
          <a:lstStyle>
            <a:lvl1pPr marL="0" indent="0">
              <a:buNone/>
              <a:defRPr sz="1400" baseline="0">
                <a:solidFill>
                  <a:schemeClr val="tx1">
                    <a:lumMod val="65000"/>
                    <a:lumOff val="35000"/>
                  </a:schemeClr>
                </a:solidFill>
                <a:latin typeface="Lato" panose="020F0502020204030203" pitchFamily="34" charset="0"/>
                <a:cs typeface="Segoe UI" panose="020B0502040204020203" pitchFamily="34" charset="0"/>
              </a:defRPr>
            </a:lvl1pPr>
          </a:lstStyle>
          <a:p>
            <a:r>
              <a:rPr lang="fr-FR" dirty="0" smtClean="0"/>
              <a:t>Insérer un tableau</a:t>
            </a:r>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4"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2"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42162489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us et encart">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40" y="0"/>
            <a:ext cx="9134359" cy="587263"/>
          </a:xfrm>
          <a:prstGeom prst="rect">
            <a:avLst/>
          </a:prstGeom>
        </p:spPr>
      </p:pic>
      <p:sp>
        <p:nvSpPr>
          <p:cNvPr id="13" name="Espace réservé du texte 12"/>
          <p:cNvSpPr>
            <a:spLocks noGrp="1"/>
          </p:cNvSpPr>
          <p:nvPr>
            <p:ph type="body" sz="quarter" idx="14" hasCustomPrompt="1"/>
          </p:nvPr>
        </p:nvSpPr>
        <p:spPr>
          <a:xfrm>
            <a:off x="398040" y="880817"/>
            <a:ext cx="5129426"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350553"/>
            <a:ext cx="5129426" cy="3064028"/>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2" name="Rectangle 1"/>
          <p:cNvSpPr/>
          <p:nvPr userDrawn="1"/>
        </p:nvSpPr>
        <p:spPr>
          <a:xfrm>
            <a:off x="6693736" y="1395972"/>
            <a:ext cx="1917779" cy="1440995"/>
          </a:xfrm>
          <a:prstGeom prst="rect">
            <a:avLst/>
          </a:prstGeom>
          <a:solidFill>
            <a:srgbClr val="EEEFF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cs typeface="Segoe UI" panose="020B0502040204020203" pitchFamily="34" charset="0"/>
            </a:endParaRPr>
          </a:p>
        </p:txBody>
      </p:sp>
      <p:sp>
        <p:nvSpPr>
          <p:cNvPr id="12" name="Rectangle 11"/>
          <p:cNvSpPr/>
          <p:nvPr userDrawn="1"/>
        </p:nvSpPr>
        <p:spPr>
          <a:xfrm>
            <a:off x="6693736" y="3001915"/>
            <a:ext cx="1917779" cy="1412666"/>
          </a:xfrm>
          <a:prstGeom prst="rect">
            <a:avLst/>
          </a:prstGeom>
          <a:noFill/>
          <a:ln w="28575">
            <a:solidFill>
              <a:srgbClr val="5188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5" name="Espace réservé du texte 4"/>
          <p:cNvSpPr>
            <a:spLocks noGrp="1"/>
          </p:cNvSpPr>
          <p:nvPr>
            <p:ph type="body" sz="quarter" idx="18" hasCustomPrompt="1"/>
          </p:nvPr>
        </p:nvSpPr>
        <p:spPr>
          <a:xfrm>
            <a:off x="6872766" y="2924692"/>
            <a:ext cx="1559719" cy="217885"/>
          </a:xfrm>
          <a:prstGeom prst="rect">
            <a:avLst/>
          </a:prstGeom>
          <a:solidFill>
            <a:schemeClr val="bg1"/>
          </a:solidFill>
        </p:spPr>
        <p:txBody>
          <a:bodyPr/>
          <a:lstStyle>
            <a:lvl1pPr marL="0" indent="0" algn="ctr">
              <a:buNone/>
              <a:defRPr sz="1050"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7" name="Espace réservé du texte 6"/>
          <p:cNvSpPr>
            <a:spLocks noGrp="1"/>
          </p:cNvSpPr>
          <p:nvPr>
            <p:ph type="body" sz="quarter" idx="19" hasCustomPrompt="1"/>
          </p:nvPr>
        </p:nvSpPr>
        <p:spPr>
          <a:xfrm>
            <a:off x="6872288" y="3289697"/>
            <a:ext cx="1559719" cy="981075"/>
          </a:xfrm>
          <a:prstGeom prst="rect">
            <a:avLst/>
          </a:prstGeom>
        </p:spPr>
        <p:txBody>
          <a:bodyPr/>
          <a:lstStyle>
            <a:lvl1pPr>
              <a:buClr>
                <a:srgbClr val="5188C7"/>
              </a:buClr>
              <a:defRPr sz="825"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p:txBody>
      </p:sp>
      <p:sp>
        <p:nvSpPr>
          <p:cNvPr id="20" name="Espace réservé du texte 6"/>
          <p:cNvSpPr>
            <a:spLocks noGrp="1"/>
          </p:cNvSpPr>
          <p:nvPr>
            <p:ph type="body" sz="quarter" idx="21" hasCustomPrompt="1"/>
          </p:nvPr>
        </p:nvSpPr>
        <p:spPr>
          <a:xfrm>
            <a:off x="6872287" y="1768167"/>
            <a:ext cx="1559719" cy="981075"/>
          </a:xfrm>
          <a:prstGeom prst="rect">
            <a:avLst/>
          </a:prstGeom>
        </p:spPr>
        <p:txBody>
          <a:bodyPr/>
          <a:lstStyle>
            <a:lvl1pPr>
              <a:lnSpc>
                <a:spcPct val="100000"/>
              </a:lnSpc>
              <a:buClr>
                <a:schemeClr val="tx1">
                  <a:lumMod val="75000"/>
                  <a:lumOff val="25000"/>
                </a:schemeClr>
              </a:buClr>
              <a:defRPr sz="900">
                <a:solidFill>
                  <a:schemeClr val="tx1"/>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a:p>
            <a:pPr lvl="0"/>
            <a:endParaRPr lang="fr-FR" dirty="0" smtClean="0"/>
          </a:p>
        </p:txBody>
      </p:sp>
      <p:sp>
        <p:nvSpPr>
          <p:cNvPr id="21" name="Espace réservé du texte 4"/>
          <p:cNvSpPr>
            <a:spLocks noGrp="1"/>
          </p:cNvSpPr>
          <p:nvPr>
            <p:ph type="body" sz="quarter" idx="22" hasCustomPrompt="1"/>
          </p:nvPr>
        </p:nvSpPr>
        <p:spPr>
          <a:xfrm>
            <a:off x="6866253" y="1480010"/>
            <a:ext cx="1559719" cy="217885"/>
          </a:xfrm>
          <a:prstGeom prst="rect">
            <a:avLst/>
          </a:prstGeom>
          <a:noFill/>
        </p:spPr>
        <p:txBody>
          <a:bodyPr/>
          <a:lstStyle>
            <a:lvl1pPr marL="0" indent="0" algn="ctr">
              <a:buNone/>
              <a:defRPr sz="1050" baseline="0">
                <a:solidFill>
                  <a:schemeClr val="tx1">
                    <a:lumMod val="75000"/>
                    <a:lumOff val="25000"/>
                  </a:schemeClr>
                </a:solidFill>
                <a:latin typeface="Lato" panose="020F0502020204030203" pitchFamily="34" charset="0"/>
              </a:defRPr>
            </a:lvl1pPr>
          </a:lstStyle>
          <a:p>
            <a:pPr lvl="0"/>
            <a:r>
              <a:rPr lang="fr-FR" dirty="0" smtClean="0"/>
              <a:t>MODIFIER LE TITRE</a:t>
            </a:r>
          </a:p>
        </p:txBody>
      </p:sp>
      <p:pic>
        <p:nvPicPr>
          <p:cNvPr id="16" name="Imag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23"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22" name="Image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24621809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Partie 3">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2853566"/>
          </a:xfrm>
          <a:prstGeom prst="rect">
            <a:avLst/>
          </a:prstGeom>
        </p:spPr>
      </p:pic>
      <p:sp>
        <p:nvSpPr>
          <p:cNvPr id="2" name="Titre 1"/>
          <p:cNvSpPr>
            <a:spLocks noGrp="1"/>
          </p:cNvSpPr>
          <p:nvPr>
            <p:ph type="title" hasCustomPrompt="1"/>
          </p:nvPr>
        </p:nvSpPr>
        <p:spPr>
          <a:xfrm>
            <a:off x="1728440" y="1920240"/>
            <a:ext cx="5553308" cy="1263151"/>
          </a:xfrm>
          <a:prstGeom prst="rect">
            <a:avLst/>
          </a:prstGeom>
          <a:solidFill>
            <a:srgbClr val="012E6F"/>
          </a:solidFill>
        </p:spPr>
        <p:txBody>
          <a:bodyPr anchor="ctr"/>
          <a:lstStyle>
            <a:lvl1pPr algn="ctr">
              <a:defRPr lang="fr-FR" sz="2000" b="1" kern="1200" baseline="0" dirty="0">
                <a:solidFill>
                  <a:schemeClr val="bg1"/>
                </a:solidFill>
                <a:latin typeface="+mj-lt"/>
                <a:ea typeface="+mj-ea"/>
                <a:cs typeface="+mj-cs"/>
              </a:defRPr>
            </a:lvl1pPr>
          </a:lstStyle>
          <a:p>
            <a:r>
              <a:rPr lang="fr-FR" dirty="0" smtClean="0"/>
              <a:t>MODIFIER LE TITRE DE LA PARTIE</a:t>
            </a:r>
            <a:endParaRPr lang="fr-FR" dirty="0"/>
          </a:p>
        </p:txBody>
      </p:sp>
      <p:pic>
        <p:nvPicPr>
          <p:cNvPr id="6" name="Imag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9" name="Image 8"/>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244724149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re et contenu 1 ">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4416"/>
          </a:xfrm>
          <a:prstGeom prst="rect">
            <a:avLst/>
          </a:prstGeom>
        </p:spPr>
      </p:pic>
      <p:sp>
        <p:nvSpPr>
          <p:cNvPr id="8" name="object 31"/>
          <p:cNvSpPr/>
          <p:nvPr userDrawn="1"/>
        </p:nvSpPr>
        <p:spPr>
          <a:xfrm>
            <a:off x="2" y="0"/>
            <a:ext cx="2124306" cy="599173"/>
          </a:xfrm>
          <a:custGeom>
            <a:avLst/>
            <a:gdLst/>
            <a:ahLst/>
            <a:cxnLst/>
            <a:rect l="l" t="t" r="r" b="b"/>
            <a:pathLst>
              <a:path w="3081655" h="770890">
                <a:moveTo>
                  <a:pt x="0" y="770724"/>
                </a:moveTo>
                <a:lnTo>
                  <a:pt x="0" y="0"/>
                </a:lnTo>
                <a:lnTo>
                  <a:pt x="3081031" y="0"/>
                </a:lnTo>
                <a:lnTo>
                  <a:pt x="3010878" y="550646"/>
                </a:lnTo>
                <a:lnTo>
                  <a:pt x="2974023" y="588781"/>
                </a:lnTo>
                <a:lnTo>
                  <a:pt x="0" y="770724"/>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Espace réservé du texte 4"/>
          <p:cNvSpPr>
            <a:spLocks noGrp="1"/>
          </p:cNvSpPr>
          <p:nvPr>
            <p:ph type="body" sz="quarter" idx="10" hasCustomPrompt="1"/>
          </p:nvPr>
        </p:nvSpPr>
        <p:spPr>
          <a:xfrm>
            <a:off x="398039" y="1240189"/>
            <a:ext cx="8373631" cy="3264737"/>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vl2pPr marL="600075" indent="-257175">
              <a:buClr>
                <a:srgbClr val="5188C7"/>
              </a:buClr>
              <a:buFont typeface="Arial" panose="020B0604020202020204" pitchFamily="34" charset="0"/>
              <a:buChar char="•"/>
              <a:defRPr sz="1400">
                <a:solidFill>
                  <a:schemeClr val="tx1">
                    <a:lumMod val="75000"/>
                    <a:lumOff val="25000"/>
                  </a:schemeClr>
                </a:solidFill>
                <a:latin typeface="Lato" panose="020F0502020204030203" pitchFamily="34" charset="0"/>
              </a:defRPr>
            </a:lvl2pPr>
            <a:lvl3pPr marL="9001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3pPr>
            <a:lvl4pPr marL="12430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4pPr>
            <a:lvl5pPr marL="15859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5pPr>
          </a:lstStyle>
          <a:p>
            <a:pPr lvl="0"/>
            <a:r>
              <a:rPr lang="fr-FR" dirty="0" smtClean="0"/>
              <a:t>Modifier les textes</a:t>
            </a:r>
          </a:p>
          <a:p>
            <a:pPr lvl="0"/>
            <a:endParaRPr lang="fr-FR" dirty="0" smtClean="0"/>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4"/>
          <p:cNvSpPr>
            <a:spLocks noGrp="1"/>
          </p:cNvSpPr>
          <p:nvPr>
            <p:ph type="body" sz="quarter" idx="11"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6"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1" name="Imag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48369969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us et image ">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4416"/>
          </a:xfrm>
          <a:prstGeom prst="rect">
            <a:avLst/>
          </a:prstGeom>
        </p:spPr>
      </p:pic>
      <p:sp>
        <p:nvSpPr>
          <p:cNvPr id="5" name="Espace réservé pour une image  4"/>
          <p:cNvSpPr>
            <a:spLocks noGrp="1"/>
          </p:cNvSpPr>
          <p:nvPr>
            <p:ph type="pic" sz="quarter" idx="13" hasCustomPrompt="1"/>
          </p:nvPr>
        </p:nvSpPr>
        <p:spPr>
          <a:xfrm>
            <a:off x="6115050" y="1457325"/>
            <a:ext cx="2656619" cy="3043494"/>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r>
              <a:rPr lang="fr-FR" dirty="0" smtClean="0"/>
              <a:t>Insérer une image</a:t>
            </a:r>
            <a:endParaRPr lang="fr-FR" dirty="0"/>
          </a:p>
        </p:txBody>
      </p:sp>
      <p:sp>
        <p:nvSpPr>
          <p:cNvPr id="13" name="Espace réservé du texte 12"/>
          <p:cNvSpPr>
            <a:spLocks noGrp="1"/>
          </p:cNvSpPr>
          <p:nvPr>
            <p:ph type="body" sz="quarter" idx="14" hasCustomPrompt="1"/>
          </p:nvPr>
        </p:nvSpPr>
        <p:spPr>
          <a:xfrm>
            <a:off x="398040" y="1024541"/>
            <a:ext cx="4768047"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768047" cy="3043494"/>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0"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6845821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us et graphiqu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4416"/>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2" name="Espace réservé du graphique 11"/>
          <p:cNvSpPr>
            <a:spLocks noGrp="1"/>
          </p:cNvSpPr>
          <p:nvPr>
            <p:ph type="chart" sz="quarter" idx="16" hasCustomPrompt="1"/>
          </p:nvPr>
        </p:nvSpPr>
        <p:spPr>
          <a:xfrm>
            <a:off x="6115050" y="1457325"/>
            <a:ext cx="2656619" cy="29572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dirty="0" smtClean="0"/>
              <a:t>Insérer un graphique</a:t>
            </a:r>
            <a:endParaRPr lang="fr-FR" dirty="0"/>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6" name="Imag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0"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38897573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us et tableau">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4416"/>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3" name="Espace réservé du tableau 2"/>
          <p:cNvSpPr>
            <a:spLocks noGrp="1"/>
          </p:cNvSpPr>
          <p:nvPr>
            <p:ph type="tbl" sz="quarter" idx="18" hasCustomPrompt="1"/>
          </p:nvPr>
        </p:nvSpPr>
        <p:spPr>
          <a:xfrm>
            <a:off x="5515481" y="1457325"/>
            <a:ext cx="3227443" cy="2957513"/>
          </a:xfrm>
          <a:prstGeom prst="rect">
            <a:avLst/>
          </a:prstGeom>
        </p:spPr>
        <p:txBody>
          <a:bodyPr/>
          <a:lstStyle>
            <a:lvl1pPr marL="0" indent="0">
              <a:buNone/>
              <a:defRPr sz="1400" baseline="0">
                <a:solidFill>
                  <a:schemeClr val="tx1">
                    <a:lumMod val="65000"/>
                    <a:lumOff val="35000"/>
                  </a:schemeClr>
                </a:solidFill>
                <a:latin typeface="Lato" panose="020F0502020204030203" pitchFamily="34" charset="0"/>
                <a:cs typeface="Segoe UI" panose="020B0502040204020203" pitchFamily="34" charset="0"/>
              </a:defRPr>
            </a:lvl1pPr>
          </a:lstStyle>
          <a:p>
            <a:r>
              <a:rPr lang="fr-FR" dirty="0" smtClean="0"/>
              <a:t>Insérer un tableau</a:t>
            </a:r>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85303604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us et encart">
    <p:spTree>
      <p:nvGrpSpPr>
        <p:cNvPr id="1" name=""/>
        <p:cNvGrpSpPr/>
        <p:nvPr/>
      </p:nvGrpSpPr>
      <p:grpSpPr>
        <a:xfrm>
          <a:off x="0" y="0"/>
          <a:ext cx="0" cy="0"/>
          <a:chOff x="0" y="0"/>
          <a:chExt cx="0" cy="0"/>
        </a:xfrm>
      </p:grpSpPr>
      <p:pic>
        <p:nvPicPr>
          <p:cNvPr id="22" name="Imag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4416"/>
          </a:xfrm>
          <a:prstGeom prst="rect">
            <a:avLst/>
          </a:prstGeom>
        </p:spPr>
      </p:pic>
      <p:sp>
        <p:nvSpPr>
          <p:cNvPr id="13" name="Espace réservé du texte 12"/>
          <p:cNvSpPr>
            <a:spLocks noGrp="1"/>
          </p:cNvSpPr>
          <p:nvPr>
            <p:ph type="body" sz="quarter" idx="14" hasCustomPrompt="1"/>
          </p:nvPr>
        </p:nvSpPr>
        <p:spPr>
          <a:xfrm>
            <a:off x="398040" y="880817"/>
            <a:ext cx="5129426" cy="277247"/>
          </a:xfrm>
          <a:prstGeom prst="rect">
            <a:avLst/>
          </a:prstGeom>
        </p:spPr>
        <p:txBody>
          <a:bodyPr/>
          <a:lstStyle>
            <a:lvl1pPr marL="0" indent="0">
              <a:buNone/>
              <a:defRPr sz="1500" u="sng" baseline="0">
                <a:solidFill>
                  <a:srgbClr val="5188C7"/>
                </a:solidFill>
                <a:latin typeface="+mj-lt"/>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350553"/>
            <a:ext cx="5129426" cy="3064028"/>
          </a:xfrm>
          <a:prstGeom prst="rect">
            <a:avLst/>
          </a:prstGeom>
        </p:spPr>
        <p:txBody>
          <a:bodyPr/>
          <a:lstStyle>
            <a:lvl1pPr marL="0" indent="0">
              <a:buNone/>
              <a:defRPr sz="1400">
                <a:solidFill>
                  <a:schemeClr val="tx1">
                    <a:lumMod val="75000"/>
                    <a:lumOff val="25000"/>
                  </a:schemeClr>
                </a:solidFill>
                <a:latin typeface="+mn-lt"/>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mn-lt"/>
                <a:cs typeface="Segoe UI" panose="020B0502040204020203" pitchFamily="34" charset="0"/>
              </a:defRPr>
            </a:lvl1pPr>
          </a:lstStyle>
          <a:p>
            <a:fld id="{083F2A4A-1A47-430E-9C11-2DDCAC33CF8F}" type="slidenum">
              <a:rPr lang="fr-FR" smtClean="0"/>
              <a:pPr/>
              <a:t>‹N°›</a:t>
            </a:fld>
            <a:endParaRPr lang="fr-FR" dirty="0"/>
          </a:p>
        </p:txBody>
      </p:sp>
      <p:sp>
        <p:nvSpPr>
          <p:cNvPr id="2" name="Rectangle 1"/>
          <p:cNvSpPr/>
          <p:nvPr userDrawn="1"/>
        </p:nvSpPr>
        <p:spPr>
          <a:xfrm>
            <a:off x="6693736" y="1395972"/>
            <a:ext cx="1917779" cy="1440995"/>
          </a:xfrm>
          <a:prstGeom prst="rect">
            <a:avLst/>
          </a:prstGeom>
          <a:solidFill>
            <a:srgbClr val="EEEFF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12" name="Rectangle 11"/>
          <p:cNvSpPr/>
          <p:nvPr userDrawn="1"/>
        </p:nvSpPr>
        <p:spPr>
          <a:xfrm>
            <a:off x="6693736" y="3001915"/>
            <a:ext cx="1917779" cy="1412666"/>
          </a:xfrm>
          <a:prstGeom prst="rect">
            <a:avLst/>
          </a:prstGeom>
          <a:noFill/>
          <a:ln w="28575">
            <a:solidFill>
              <a:srgbClr val="E7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5" name="Espace réservé du texte 4"/>
          <p:cNvSpPr>
            <a:spLocks noGrp="1"/>
          </p:cNvSpPr>
          <p:nvPr>
            <p:ph type="body" sz="quarter" idx="18" hasCustomPrompt="1"/>
          </p:nvPr>
        </p:nvSpPr>
        <p:spPr>
          <a:xfrm>
            <a:off x="6872766" y="2924692"/>
            <a:ext cx="1559719" cy="217885"/>
          </a:xfrm>
          <a:prstGeom prst="rect">
            <a:avLst/>
          </a:prstGeom>
          <a:solidFill>
            <a:schemeClr val="bg1"/>
          </a:solidFill>
        </p:spPr>
        <p:txBody>
          <a:bodyPr/>
          <a:lstStyle>
            <a:lvl1pPr marL="0" indent="0" algn="ctr">
              <a:buNone/>
              <a:defRPr sz="1050" baseline="0">
                <a:solidFill>
                  <a:srgbClr val="E73C14"/>
                </a:solidFill>
                <a:latin typeface="+mn-lt"/>
                <a:cs typeface="Segoe UI" panose="020B0502040204020203" pitchFamily="34" charset="0"/>
              </a:defRPr>
            </a:lvl1pPr>
          </a:lstStyle>
          <a:p>
            <a:pPr lvl="0"/>
            <a:r>
              <a:rPr lang="fr-FR" dirty="0" smtClean="0"/>
              <a:t>MODIFIER LE TITRE</a:t>
            </a:r>
          </a:p>
        </p:txBody>
      </p:sp>
      <p:sp>
        <p:nvSpPr>
          <p:cNvPr id="7" name="Espace réservé du texte 6"/>
          <p:cNvSpPr>
            <a:spLocks noGrp="1"/>
          </p:cNvSpPr>
          <p:nvPr>
            <p:ph type="body" sz="quarter" idx="19" hasCustomPrompt="1"/>
          </p:nvPr>
        </p:nvSpPr>
        <p:spPr>
          <a:xfrm>
            <a:off x="6872288" y="3289697"/>
            <a:ext cx="1559719" cy="981075"/>
          </a:xfrm>
          <a:prstGeom prst="rect">
            <a:avLst/>
          </a:prstGeom>
        </p:spPr>
        <p:txBody>
          <a:bodyPr/>
          <a:lstStyle>
            <a:lvl1pPr>
              <a:buClr>
                <a:srgbClr val="5188C7"/>
              </a:buClr>
              <a:defRPr sz="825" baseline="0">
                <a:solidFill>
                  <a:schemeClr val="tx1">
                    <a:lumMod val="75000"/>
                    <a:lumOff val="25000"/>
                  </a:schemeClr>
                </a:solidFill>
                <a:latin typeface="+mn-lt"/>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p:txBody>
      </p:sp>
      <p:sp>
        <p:nvSpPr>
          <p:cNvPr id="20" name="Espace réservé du texte 6"/>
          <p:cNvSpPr>
            <a:spLocks noGrp="1"/>
          </p:cNvSpPr>
          <p:nvPr>
            <p:ph type="body" sz="quarter" idx="21" hasCustomPrompt="1"/>
          </p:nvPr>
        </p:nvSpPr>
        <p:spPr>
          <a:xfrm>
            <a:off x="6872287" y="1768167"/>
            <a:ext cx="1559719" cy="981075"/>
          </a:xfrm>
          <a:prstGeom prst="rect">
            <a:avLst/>
          </a:prstGeom>
        </p:spPr>
        <p:txBody>
          <a:bodyPr/>
          <a:lstStyle>
            <a:lvl1pPr>
              <a:lnSpc>
                <a:spcPct val="100000"/>
              </a:lnSpc>
              <a:buClr>
                <a:schemeClr val="tx1">
                  <a:lumMod val="75000"/>
                  <a:lumOff val="25000"/>
                </a:schemeClr>
              </a:buClr>
              <a:defRPr sz="900">
                <a:solidFill>
                  <a:schemeClr val="tx1"/>
                </a:solidFill>
                <a:latin typeface="+mn-lt"/>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a:p>
            <a:pPr lvl="0"/>
            <a:endParaRPr lang="fr-FR" dirty="0" smtClean="0"/>
          </a:p>
        </p:txBody>
      </p:sp>
      <p:sp>
        <p:nvSpPr>
          <p:cNvPr id="21" name="Espace réservé du texte 4"/>
          <p:cNvSpPr>
            <a:spLocks noGrp="1"/>
          </p:cNvSpPr>
          <p:nvPr>
            <p:ph type="body" sz="quarter" idx="22" hasCustomPrompt="1"/>
          </p:nvPr>
        </p:nvSpPr>
        <p:spPr>
          <a:xfrm>
            <a:off x="6866253" y="1480010"/>
            <a:ext cx="1559719" cy="217885"/>
          </a:xfrm>
          <a:prstGeom prst="rect">
            <a:avLst/>
          </a:prstGeom>
          <a:noFill/>
        </p:spPr>
        <p:txBody>
          <a:bodyPr/>
          <a:lstStyle>
            <a:lvl1pPr marL="0" indent="0" algn="ctr">
              <a:buNone/>
              <a:defRPr sz="1050" baseline="0">
                <a:solidFill>
                  <a:schemeClr val="tx1">
                    <a:lumMod val="75000"/>
                    <a:lumOff val="25000"/>
                  </a:schemeClr>
                </a:solidFill>
                <a:latin typeface="+mn-lt"/>
                <a:cs typeface="Segoe UI" panose="020B0502040204020203" pitchFamily="34" charset="0"/>
              </a:defRPr>
            </a:lvl1pPr>
          </a:lstStyle>
          <a:p>
            <a:pPr lvl="0"/>
            <a:r>
              <a:rPr lang="fr-FR" dirty="0" smtClean="0"/>
              <a:t>MODIFIER LE TITRE</a:t>
            </a:r>
          </a:p>
        </p:txBody>
      </p:sp>
      <p:pic>
        <p:nvPicPr>
          <p:cNvPr id="16" name="Imag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9"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23" name="Imag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21230535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lide Sommaire - Ingénierie">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t="7100" b="19612"/>
          <a:stretch/>
        </p:blipFill>
        <p:spPr>
          <a:xfrm>
            <a:off x="125813" y="101600"/>
            <a:ext cx="3773117" cy="4917440"/>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23023121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Partie 4">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4001" cy="2840421"/>
          </a:xfrm>
          <a:prstGeom prst="rect">
            <a:avLst/>
          </a:prstGeom>
        </p:spPr>
      </p:pic>
      <p:sp>
        <p:nvSpPr>
          <p:cNvPr id="9" name="Titre 1"/>
          <p:cNvSpPr txBox="1">
            <a:spLocks/>
          </p:cNvSpPr>
          <p:nvPr userDrawn="1"/>
        </p:nvSpPr>
        <p:spPr>
          <a:xfrm>
            <a:off x="1745585" y="1928813"/>
            <a:ext cx="5553308" cy="1254578"/>
          </a:xfrm>
          <a:prstGeom prst="rect">
            <a:avLst/>
          </a:prstGeom>
          <a:solidFill>
            <a:srgbClr val="012E6F"/>
          </a:solidFill>
        </p:spPr>
        <p:txBody>
          <a:bodyPr anchor="ct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r>
              <a:rPr lang="fr-FR" sz="2000" dirty="0" smtClean="0">
                <a:latin typeface="+mn-lt"/>
              </a:rPr>
              <a:t/>
            </a:r>
            <a:br>
              <a:rPr lang="fr-FR" sz="2000" dirty="0" smtClean="0">
                <a:latin typeface="+mn-lt"/>
              </a:rPr>
            </a:br>
            <a:endParaRPr lang="fr-FR" sz="2000" dirty="0">
              <a:latin typeface="+mn-lt"/>
            </a:endParaRPr>
          </a:p>
        </p:txBody>
      </p:sp>
      <p:sp>
        <p:nvSpPr>
          <p:cNvPr id="2" name="Titre 1"/>
          <p:cNvSpPr>
            <a:spLocks noGrp="1"/>
          </p:cNvSpPr>
          <p:nvPr>
            <p:ph type="title" hasCustomPrompt="1"/>
          </p:nvPr>
        </p:nvSpPr>
        <p:spPr>
          <a:xfrm>
            <a:off x="2110726" y="2343196"/>
            <a:ext cx="4922548" cy="425811"/>
          </a:xfrm>
          <a:prstGeom prst="rect">
            <a:avLst/>
          </a:prstGeom>
        </p:spPr>
        <p:txBody>
          <a:bodyPr anchor="ctr"/>
          <a:lstStyle>
            <a:lvl1pPr algn="ctr">
              <a:defRPr sz="2000" b="1" baseline="0">
                <a:solidFill>
                  <a:schemeClr val="bg1"/>
                </a:solidFill>
                <a:latin typeface="Lato" panose="020F0502020204030203" pitchFamily="34" charset="0"/>
              </a:defRPr>
            </a:lvl1pPr>
          </a:lstStyle>
          <a:p>
            <a:r>
              <a:rPr lang="fr-FR" dirty="0" smtClean="0"/>
              <a:t>MODIFIER LE TITRE DE LA PARTIE</a:t>
            </a:r>
            <a:endParaRPr lang="fr-FR" dirty="0"/>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11" name="Image 10"/>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26398953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re et contenu 1 ">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7722"/>
          </a:xfrm>
          <a:prstGeom prst="rect">
            <a:avLst/>
          </a:prstGeom>
        </p:spPr>
      </p:pic>
      <p:sp>
        <p:nvSpPr>
          <p:cNvPr id="5" name="Espace réservé du texte 4"/>
          <p:cNvSpPr>
            <a:spLocks noGrp="1"/>
          </p:cNvSpPr>
          <p:nvPr>
            <p:ph type="body" sz="quarter" idx="10" hasCustomPrompt="1"/>
          </p:nvPr>
        </p:nvSpPr>
        <p:spPr>
          <a:xfrm>
            <a:off x="398039" y="1240189"/>
            <a:ext cx="8373631" cy="3264737"/>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vl2pPr marL="600075" indent="-257175">
              <a:buClr>
                <a:srgbClr val="5188C7"/>
              </a:buClr>
              <a:buFont typeface="Arial" panose="020B0604020202020204" pitchFamily="34" charset="0"/>
              <a:buChar char="•"/>
              <a:defRPr sz="1400">
                <a:solidFill>
                  <a:schemeClr val="tx1">
                    <a:lumMod val="75000"/>
                    <a:lumOff val="25000"/>
                  </a:schemeClr>
                </a:solidFill>
                <a:latin typeface="Lato" panose="020F0502020204030203" pitchFamily="34" charset="0"/>
              </a:defRPr>
            </a:lvl2pPr>
            <a:lvl3pPr marL="9001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3pPr>
            <a:lvl4pPr marL="12430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4pPr>
            <a:lvl5pPr marL="1585913" indent="-214313">
              <a:buFont typeface="Arial" panose="020B0604020202020204" pitchFamily="34" charset="0"/>
              <a:buChar char="•"/>
              <a:defRPr sz="1400">
                <a:solidFill>
                  <a:schemeClr val="tx1">
                    <a:lumMod val="75000"/>
                    <a:lumOff val="25000"/>
                  </a:schemeClr>
                </a:solidFill>
                <a:latin typeface="Lato" panose="020F0502020204030203" pitchFamily="34" charset="0"/>
              </a:defRPr>
            </a:lvl5pPr>
          </a:lstStyle>
          <a:p>
            <a:pPr lvl="0"/>
            <a:r>
              <a:rPr lang="fr-FR" dirty="0" smtClean="0"/>
              <a:t>Modifier les textes</a:t>
            </a:r>
          </a:p>
          <a:p>
            <a:pPr lvl="0"/>
            <a:endParaRPr lang="fr-FR" dirty="0" smtClean="0"/>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4"/>
          <p:cNvSpPr>
            <a:spLocks noGrp="1"/>
          </p:cNvSpPr>
          <p:nvPr>
            <p:ph type="body" sz="quarter" idx="11"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6"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1"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2" name="Imag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09417671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us et image ">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7722"/>
          </a:xfrm>
          <a:prstGeom prst="rect">
            <a:avLst/>
          </a:prstGeom>
        </p:spPr>
      </p:pic>
      <p:sp>
        <p:nvSpPr>
          <p:cNvPr id="5" name="Espace réservé pour une image  4"/>
          <p:cNvSpPr>
            <a:spLocks noGrp="1"/>
          </p:cNvSpPr>
          <p:nvPr>
            <p:ph type="pic" sz="quarter" idx="13" hasCustomPrompt="1"/>
          </p:nvPr>
        </p:nvSpPr>
        <p:spPr>
          <a:xfrm>
            <a:off x="6115050" y="1457325"/>
            <a:ext cx="2656619" cy="3043494"/>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r>
              <a:rPr lang="fr-FR" dirty="0" smtClean="0"/>
              <a:t>Insérer une image</a:t>
            </a:r>
            <a:endParaRPr lang="fr-FR" dirty="0"/>
          </a:p>
        </p:txBody>
      </p:sp>
      <p:sp>
        <p:nvSpPr>
          <p:cNvPr id="13" name="Espace réservé du texte 12"/>
          <p:cNvSpPr>
            <a:spLocks noGrp="1"/>
          </p:cNvSpPr>
          <p:nvPr>
            <p:ph type="body" sz="quarter" idx="14" hasCustomPrompt="1"/>
          </p:nvPr>
        </p:nvSpPr>
        <p:spPr>
          <a:xfrm>
            <a:off x="398040" y="1024541"/>
            <a:ext cx="4768047"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768047" cy="3043494"/>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20469967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ntenus et graphiqu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7722"/>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2" name="Espace réservé du graphique 11"/>
          <p:cNvSpPr>
            <a:spLocks noGrp="1"/>
          </p:cNvSpPr>
          <p:nvPr>
            <p:ph type="chart" sz="quarter" idx="16" hasCustomPrompt="1"/>
          </p:nvPr>
        </p:nvSpPr>
        <p:spPr>
          <a:xfrm>
            <a:off x="6115050" y="1457325"/>
            <a:ext cx="2656619" cy="29572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dirty="0" smtClean="0"/>
              <a:t>Insérer un graphique</a:t>
            </a:r>
            <a:endParaRPr lang="fr-FR" dirty="0"/>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4"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6" name="Imag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24775381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ntenus et tableau">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7722"/>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3" name="Espace réservé du tableau 2"/>
          <p:cNvSpPr>
            <a:spLocks noGrp="1"/>
          </p:cNvSpPr>
          <p:nvPr>
            <p:ph type="tbl" sz="quarter" idx="18" hasCustomPrompt="1"/>
          </p:nvPr>
        </p:nvSpPr>
        <p:spPr>
          <a:xfrm>
            <a:off x="5515481" y="1457325"/>
            <a:ext cx="3227443" cy="2957513"/>
          </a:xfrm>
          <a:prstGeom prst="rect">
            <a:avLst/>
          </a:prstGeom>
        </p:spPr>
        <p:txBody>
          <a:bodyPr/>
          <a:lstStyle>
            <a:lvl1pPr marL="0" indent="0">
              <a:buNone/>
              <a:defRPr sz="1400" baseline="0">
                <a:solidFill>
                  <a:schemeClr val="tx1">
                    <a:lumMod val="65000"/>
                    <a:lumOff val="35000"/>
                  </a:schemeClr>
                </a:solidFill>
                <a:latin typeface="Lato" panose="020F0502020204030203" pitchFamily="34" charset="0"/>
                <a:cs typeface="Segoe UI" panose="020B0502040204020203" pitchFamily="34" charset="0"/>
              </a:defRPr>
            </a:lvl1pPr>
          </a:lstStyle>
          <a:p>
            <a:r>
              <a:rPr lang="fr-FR" dirty="0" smtClean="0"/>
              <a:t>Insérer un tableau</a:t>
            </a:r>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77363606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us et encart">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97722"/>
          </a:xfrm>
          <a:prstGeom prst="rect">
            <a:avLst/>
          </a:prstGeom>
        </p:spPr>
      </p:pic>
      <p:sp>
        <p:nvSpPr>
          <p:cNvPr id="13" name="Espace réservé du texte 12"/>
          <p:cNvSpPr>
            <a:spLocks noGrp="1"/>
          </p:cNvSpPr>
          <p:nvPr>
            <p:ph type="body" sz="quarter" idx="14" hasCustomPrompt="1"/>
          </p:nvPr>
        </p:nvSpPr>
        <p:spPr>
          <a:xfrm>
            <a:off x="398040" y="880817"/>
            <a:ext cx="5129426" cy="277247"/>
          </a:xfrm>
          <a:prstGeom prst="rect">
            <a:avLst/>
          </a:prstGeom>
        </p:spPr>
        <p:txBody>
          <a:bodyPr/>
          <a:lstStyle>
            <a:lvl1pPr marL="0" indent="0">
              <a:buNone/>
              <a:defRPr sz="16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350553"/>
            <a:ext cx="5129426" cy="3064028"/>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2" name="Rectangle 1"/>
          <p:cNvSpPr/>
          <p:nvPr userDrawn="1"/>
        </p:nvSpPr>
        <p:spPr>
          <a:xfrm>
            <a:off x="6693736" y="1395972"/>
            <a:ext cx="1917779" cy="1440995"/>
          </a:xfrm>
          <a:prstGeom prst="rect">
            <a:avLst/>
          </a:prstGeom>
          <a:solidFill>
            <a:srgbClr val="EEEFF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12" name="Rectangle 11"/>
          <p:cNvSpPr/>
          <p:nvPr userDrawn="1"/>
        </p:nvSpPr>
        <p:spPr>
          <a:xfrm>
            <a:off x="6693736" y="3001915"/>
            <a:ext cx="1917779" cy="1412666"/>
          </a:xfrm>
          <a:prstGeom prst="rect">
            <a:avLst/>
          </a:prstGeom>
          <a:noFill/>
          <a:ln w="28575">
            <a:solidFill>
              <a:srgbClr val="0085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5" name="Espace réservé du texte 4"/>
          <p:cNvSpPr>
            <a:spLocks noGrp="1"/>
          </p:cNvSpPr>
          <p:nvPr>
            <p:ph type="body" sz="quarter" idx="18" hasCustomPrompt="1"/>
          </p:nvPr>
        </p:nvSpPr>
        <p:spPr>
          <a:xfrm>
            <a:off x="6872766" y="2924692"/>
            <a:ext cx="1559719" cy="217885"/>
          </a:xfrm>
          <a:prstGeom prst="rect">
            <a:avLst/>
          </a:prstGeom>
          <a:solidFill>
            <a:schemeClr val="bg1"/>
          </a:solidFill>
        </p:spPr>
        <p:txBody>
          <a:bodyPr/>
          <a:lstStyle>
            <a:lvl1pPr marL="0" indent="0" algn="ctr">
              <a:buNone/>
              <a:defRPr sz="1050" baseline="0">
                <a:solidFill>
                  <a:srgbClr val="0085B2"/>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7" name="Espace réservé du texte 6"/>
          <p:cNvSpPr>
            <a:spLocks noGrp="1"/>
          </p:cNvSpPr>
          <p:nvPr>
            <p:ph type="body" sz="quarter" idx="19" hasCustomPrompt="1"/>
          </p:nvPr>
        </p:nvSpPr>
        <p:spPr>
          <a:xfrm>
            <a:off x="6872288" y="3289697"/>
            <a:ext cx="1559719" cy="981075"/>
          </a:xfrm>
          <a:prstGeom prst="rect">
            <a:avLst/>
          </a:prstGeom>
        </p:spPr>
        <p:txBody>
          <a:bodyPr/>
          <a:lstStyle>
            <a:lvl1pPr>
              <a:buClr>
                <a:srgbClr val="5188C7"/>
              </a:buClr>
              <a:defRPr sz="825"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p:txBody>
      </p:sp>
      <p:sp>
        <p:nvSpPr>
          <p:cNvPr id="20" name="Espace réservé du texte 6"/>
          <p:cNvSpPr>
            <a:spLocks noGrp="1"/>
          </p:cNvSpPr>
          <p:nvPr>
            <p:ph type="body" sz="quarter" idx="21" hasCustomPrompt="1"/>
          </p:nvPr>
        </p:nvSpPr>
        <p:spPr>
          <a:xfrm>
            <a:off x="6872287" y="1768167"/>
            <a:ext cx="1559719" cy="981075"/>
          </a:xfrm>
          <a:prstGeom prst="rect">
            <a:avLst/>
          </a:prstGeom>
        </p:spPr>
        <p:txBody>
          <a:bodyPr/>
          <a:lstStyle>
            <a:lvl1pPr>
              <a:lnSpc>
                <a:spcPct val="100000"/>
              </a:lnSpc>
              <a:buClr>
                <a:schemeClr val="tx1">
                  <a:lumMod val="75000"/>
                  <a:lumOff val="25000"/>
                </a:schemeClr>
              </a:buClr>
              <a:defRPr sz="900">
                <a:solidFill>
                  <a:schemeClr val="tx1"/>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a:p>
            <a:pPr lvl="0"/>
            <a:endParaRPr lang="fr-FR" dirty="0" smtClean="0"/>
          </a:p>
        </p:txBody>
      </p:sp>
      <p:sp>
        <p:nvSpPr>
          <p:cNvPr id="21" name="Espace réservé du texte 4"/>
          <p:cNvSpPr>
            <a:spLocks noGrp="1"/>
          </p:cNvSpPr>
          <p:nvPr>
            <p:ph type="body" sz="quarter" idx="22" hasCustomPrompt="1"/>
          </p:nvPr>
        </p:nvSpPr>
        <p:spPr>
          <a:xfrm>
            <a:off x="6866253" y="1480010"/>
            <a:ext cx="1559719" cy="217885"/>
          </a:xfrm>
          <a:prstGeom prst="rect">
            <a:avLst/>
          </a:prstGeom>
          <a:noFill/>
        </p:spPr>
        <p:txBody>
          <a:bodyPr/>
          <a:lstStyle>
            <a:lvl1pPr marL="0" indent="0" algn="ctr">
              <a:buNone/>
              <a:defRPr sz="105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 TITRE</a:t>
            </a:r>
          </a:p>
        </p:txBody>
      </p:sp>
      <p:pic>
        <p:nvPicPr>
          <p:cNvPr id="16" name="Imag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2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23" name="Imag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41767416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lide Partie 4">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2848355"/>
          </a:xfrm>
          <a:prstGeom prst="rect">
            <a:avLst/>
          </a:prstGeom>
        </p:spPr>
      </p:pic>
      <p:sp>
        <p:nvSpPr>
          <p:cNvPr id="9" name="Titre 1"/>
          <p:cNvSpPr txBox="1">
            <a:spLocks/>
          </p:cNvSpPr>
          <p:nvPr userDrawn="1"/>
        </p:nvSpPr>
        <p:spPr>
          <a:xfrm>
            <a:off x="1745585" y="1928813"/>
            <a:ext cx="5553308" cy="1254578"/>
          </a:xfrm>
          <a:prstGeom prst="rect">
            <a:avLst/>
          </a:prstGeom>
          <a:solidFill>
            <a:schemeClr val="tx1"/>
          </a:solidFill>
          <a:ln>
            <a:noFill/>
          </a:ln>
        </p:spPr>
        <p:txBody>
          <a:bodyPr anchor="ct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r>
              <a:rPr lang="fr-FR" sz="2700" dirty="0" smtClean="0">
                <a:latin typeface="+mn-lt"/>
              </a:rPr>
              <a:t/>
            </a:r>
            <a:br>
              <a:rPr lang="fr-FR" sz="2700" dirty="0" smtClean="0">
                <a:latin typeface="+mn-lt"/>
              </a:rPr>
            </a:br>
            <a:r>
              <a:rPr lang="fr-FR" sz="2700" dirty="0" smtClean="0">
                <a:latin typeface="+mn-lt"/>
              </a:rPr>
              <a:t/>
            </a:r>
            <a:br>
              <a:rPr lang="fr-FR" sz="2700" dirty="0" smtClean="0">
                <a:latin typeface="+mn-lt"/>
              </a:rPr>
            </a:br>
            <a:endParaRPr lang="fr-FR" sz="2700" dirty="0">
              <a:latin typeface="+mn-lt"/>
            </a:endParaRPr>
          </a:p>
        </p:txBody>
      </p:sp>
      <p:sp>
        <p:nvSpPr>
          <p:cNvPr id="2" name="Titre 1"/>
          <p:cNvSpPr>
            <a:spLocks noGrp="1"/>
          </p:cNvSpPr>
          <p:nvPr>
            <p:ph type="title" hasCustomPrompt="1"/>
          </p:nvPr>
        </p:nvSpPr>
        <p:spPr>
          <a:xfrm>
            <a:off x="2082973" y="2295806"/>
            <a:ext cx="4878532" cy="552009"/>
          </a:xfrm>
          <a:prstGeom prst="rect">
            <a:avLst/>
          </a:prstGeom>
        </p:spPr>
        <p:txBody>
          <a:bodyPr anchor="ctr"/>
          <a:lstStyle>
            <a:lvl1pPr algn="ctr">
              <a:defRPr sz="2000" b="1" baseline="0">
                <a:solidFill>
                  <a:schemeClr val="bg1"/>
                </a:solidFill>
                <a:latin typeface="Lato" panose="020F0502020204030203" pitchFamily="34" charset="0"/>
              </a:defRPr>
            </a:lvl1pPr>
          </a:lstStyle>
          <a:p>
            <a:r>
              <a:rPr lang="fr-FR" dirty="0" smtClean="0"/>
              <a:t>MODIFIER LE TITRE DE LA PARTIE</a:t>
            </a:r>
            <a:endParaRPr lang="fr-FR" dirty="0"/>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13" name="Image 12"/>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1766520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_Titre et contenu 1 ">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7680" cy="599173"/>
          </a:xfrm>
          <a:prstGeom prst="rect">
            <a:avLst/>
          </a:prstGeom>
        </p:spPr>
      </p:pic>
      <p:sp>
        <p:nvSpPr>
          <p:cNvPr id="8" name="object 31"/>
          <p:cNvSpPr/>
          <p:nvPr userDrawn="1"/>
        </p:nvSpPr>
        <p:spPr>
          <a:xfrm>
            <a:off x="2" y="0"/>
            <a:ext cx="2124306" cy="599173"/>
          </a:xfrm>
          <a:custGeom>
            <a:avLst/>
            <a:gdLst/>
            <a:ahLst/>
            <a:cxnLst/>
            <a:rect l="l" t="t" r="r" b="b"/>
            <a:pathLst>
              <a:path w="3081655" h="770890">
                <a:moveTo>
                  <a:pt x="0" y="770724"/>
                </a:moveTo>
                <a:lnTo>
                  <a:pt x="0" y="0"/>
                </a:lnTo>
                <a:lnTo>
                  <a:pt x="3081031" y="0"/>
                </a:lnTo>
                <a:lnTo>
                  <a:pt x="3010878" y="550646"/>
                </a:lnTo>
                <a:lnTo>
                  <a:pt x="2974023" y="588781"/>
                </a:lnTo>
                <a:lnTo>
                  <a:pt x="0" y="770724"/>
                </a:lnTo>
                <a:close/>
              </a:path>
            </a:pathLst>
          </a:custGeom>
          <a:solidFill>
            <a:srgbClr val="FFFFFF"/>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Espace réservé du texte 4"/>
          <p:cNvSpPr>
            <a:spLocks noGrp="1"/>
          </p:cNvSpPr>
          <p:nvPr>
            <p:ph type="body" sz="quarter" idx="10" hasCustomPrompt="1"/>
          </p:nvPr>
        </p:nvSpPr>
        <p:spPr>
          <a:xfrm>
            <a:off x="398039" y="1267899"/>
            <a:ext cx="8373631" cy="3264737"/>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vl2pPr marL="600075" indent="-257175">
              <a:buClr>
                <a:srgbClr val="5188C7"/>
              </a:buClr>
              <a:buFont typeface="Arial" panose="020B0604020202020204" pitchFamily="34" charset="0"/>
              <a:buChar char="•"/>
              <a:defRPr sz="1400">
                <a:solidFill>
                  <a:schemeClr val="tx1">
                    <a:lumMod val="75000"/>
                    <a:lumOff val="25000"/>
                  </a:schemeClr>
                </a:solidFill>
                <a:latin typeface="+mn-lt"/>
              </a:defRPr>
            </a:lvl2pPr>
            <a:lvl3pPr marL="900113" indent="-214313">
              <a:buFont typeface="Arial" panose="020B0604020202020204" pitchFamily="34" charset="0"/>
              <a:buChar char="•"/>
              <a:defRPr sz="1400">
                <a:solidFill>
                  <a:schemeClr val="tx1">
                    <a:lumMod val="75000"/>
                    <a:lumOff val="25000"/>
                  </a:schemeClr>
                </a:solidFill>
              </a:defRPr>
            </a:lvl3pPr>
            <a:lvl4pPr marL="1243013" indent="-214313">
              <a:buFont typeface="Arial" panose="020B0604020202020204" pitchFamily="34" charset="0"/>
              <a:buChar char="•"/>
              <a:defRPr sz="1400">
                <a:solidFill>
                  <a:schemeClr val="tx1">
                    <a:lumMod val="75000"/>
                    <a:lumOff val="25000"/>
                  </a:schemeClr>
                </a:solidFill>
              </a:defRPr>
            </a:lvl4pPr>
            <a:lvl5pPr marL="1585913" indent="-214313">
              <a:buFont typeface="Arial" panose="020B0604020202020204" pitchFamily="34" charset="0"/>
              <a:buChar char="•"/>
              <a:defRPr sz="1400">
                <a:solidFill>
                  <a:schemeClr val="tx1">
                    <a:lumMod val="75000"/>
                    <a:lumOff val="25000"/>
                  </a:schemeClr>
                </a:solidFill>
              </a:defRPr>
            </a:lvl5pPr>
          </a:lstStyle>
          <a:p>
            <a:pPr lvl="0"/>
            <a:r>
              <a:rPr lang="fr-FR" dirty="0" smtClean="0"/>
              <a:t>Modifier les textes</a:t>
            </a:r>
          </a:p>
          <a:p>
            <a:pPr lvl="0"/>
            <a:endParaRPr lang="fr-FR" dirty="0" smtClean="0"/>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u texte 4"/>
          <p:cNvSpPr>
            <a:spLocks noGrp="1"/>
          </p:cNvSpPr>
          <p:nvPr>
            <p:ph type="body" sz="quarter" idx="11" hasCustomPrompt="1"/>
          </p:nvPr>
        </p:nvSpPr>
        <p:spPr>
          <a:xfrm>
            <a:off x="398039" y="858277"/>
            <a:ext cx="8373631" cy="275141"/>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vl2pPr marL="342900" indent="0">
              <a:buNone/>
              <a:defRPr sz="1500">
                <a:solidFill>
                  <a:schemeClr val="tx1">
                    <a:lumMod val="75000"/>
                    <a:lumOff val="25000"/>
                  </a:schemeClr>
                </a:solidFill>
                <a:latin typeface="+mn-lt"/>
              </a:defRPr>
            </a:lvl2pPr>
            <a:lvl3pPr marL="685800" indent="0">
              <a:buNone/>
              <a:defRPr sz="1350">
                <a:solidFill>
                  <a:schemeClr val="tx1">
                    <a:lumMod val="75000"/>
                    <a:lumOff val="25000"/>
                  </a:schemeClr>
                </a:solidFill>
              </a:defRPr>
            </a:lvl3pPr>
            <a:lvl4pPr marL="1028700" indent="0">
              <a:buNone/>
              <a:defRPr sz="1200">
                <a:solidFill>
                  <a:schemeClr val="tx1">
                    <a:lumMod val="75000"/>
                    <a:lumOff val="25000"/>
                  </a:schemeClr>
                </a:solidFill>
              </a:defRPr>
            </a:lvl4pPr>
            <a:lvl5pPr marL="1371600" indent="0">
              <a:buNone/>
              <a:defRPr sz="1050">
                <a:solidFill>
                  <a:schemeClr val="tx1">
                    <a:lumMod val="75000"/>
                    <a:lumOff val="25000"/>
                  </a:schemeClr>
                </a:solidFill>
              </a:defRPr>
            </a:lvl5pPr>
          </a:lstStyle>
          <a:p>
            <a:pPr lvl="0"/>
            <a:r>
              <a:rPr lang="fr-FR" dirty="0" smtClean="0"/>
              <a:t>MODIFIER LE TITRE</a:t>
            </a:r>
          </a:p>
        </p:txBody>
      </p:sp>
      <p:sp>
        <p:nvSpPr>
          <p:cNvPr id="6" name="Espace réservé du numéro de diapositive 5"/>
          <p:cNvSpPr>
            <a:spLocks noGrp="1"/>
          </p:cNvSpPr>
          <p:nvPr>
            <p:ph type="sldNum" sz="quarter" idx="14"/>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1" name="Imag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309827817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ntenus et image ">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7680" cy="599173"/>
          </a:xfrm>
          <a:prstGeom prst="rect">
            <a:avLst/>
          </a:prstGeom>
        </p:spPr>
      </p:pic>
      <p:sp>
        <p:nvSpPr>
          <p:cNvPr id="5" name="Espace réservé pour une image  4"/>
          <p:cNvSpPr>
            <a:spLocks noGrp="1"/>
          </p:cNvSpPr>
          <p:nvPr>
            <p:ph type="pic" sz="quarter" idx="13" hasCustomPrompt="1"/>
          </p:nvPr>
        </p:nvSpPr>
        <p:spPr>
          <a:xfrm>
            <a:off x="6115050" y="1457325"/>
            <a:ext cx="2656619" cy="3043494"/>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r>
              <a:rPr lang="fr-FR" dirty="0" smtClean="0"/>
              <a:t>Insérer une image</a:t>
            </a:r>
            <a:endParaRPr lang="fr-FR" dirty="0"/>
          </a:p>
        </p:txBody>
      </p:sp>
      <p:sp>
        <p:nvSpPr>
          <p:cNvPr id="13" name="Espace réservé du texte 12"/>
          <p:cNvSpPr>
            <a:spLocks noGrp="1"/>
          </p:cNvSpPr>
          <p:nvPr>
            <p:ph type="body" sz="quarter" idx="14" hasCustomPrompt="1"/>
          </p:nvPr>
        </p:nvSpPr>
        <p:spPr>
          <a:xfrm>
            <a:off x="398040" y="1024541"/>
            <a:ext cx="4768047"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768047" cy="3043494"/>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44464645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ntenus et graphiqu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7680" cy="599173"/>
          </a:xfrm>
          <a:prstGeom prst="rect">
            <a:avLst/>
          </a:prstGeom>
        </p:spPr>
      </p:pic>
      <p:sp>
        <p:nvSpPr>
          <p:cNvPr id="13" name="Espace réservé du texte 12"/>
          <p:cNvSpPr>
            <a:spLocks noGrp="1"/>
          </p:cNvSpPr>
          <p:nvPr>
            <p:ph type="body" sz="quarter" idx="14" hasCustomPrompt="1"/>
          </p:nvPr>
        </p:nvSpPr>
        <p:spPr>
          <a:xfrm>
            <a:off x="398040" y="1024541"/>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2" name="Espace réservé du graphique 11"/>
          <p:cNvSpPr>
            <a:spLocks noGrp="1"/>
          </p:cNvSpPr>
          <p:nvPr>
            <p:ph type="chart" sz="quarter" idx="16" hasCustomPrompt="1"/>
          </p:nvPr>
        </p:nvSpPr>
        <p:spPr>
          <a:xfrm>
            <a:off x="6115050" y="1457325"/>
            <a:ext cx="2656619" cy="29572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fr-FR" dirty="0" smtClean="0"/>
              <a:t>Insérer un graphique</a:t>
            </a:r>
            <a:endParaRPr lang="fr-FR" dirty="0"/>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4"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6" name="Imag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16677807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 Sommaire - Nucléaire">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1855" b="4675"/>
          <a:stretch/>
        </p:blipFill>
        <p:spPr>
          <a:xfrm>
            <a:off x="114439" y="115147"/>
            <a:ext cx="3757914" cy="4890346"/>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97143864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ontenus et tableau">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7680" cy="599173"/>
          </a:xfrm>
          <a:prstGeom prst="rect">
            <a:avLst/>
          </a:prstGeom>
        </p:spPr>
      </p:pic>
      <p:sp>
        <p:nvSpPr>
          <p:cNvPr id="13" name="Espace réservé du texte 12"/>
          <p:cNvSpPr>
            <a:spLocks noGrp="1"/>
          </p:cNvSpPr>
          <p:nvPr>
            <p:ph type="body" sz="quarter" idx="14" hasCustomPrompt="1"/>
          </p:nvPr>
        </p:nvSpPr>
        <p:spPr>
          <a:xfrm>
            <a:off x="398040" y="971943"/>
            <a:ext cx="4616103"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457325"/>
            <a:ext cx="4616103" cy="2957256"/>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3" name="Espace réservé du tableau 2"/>
          <p:cNvSpPr>
            <a:spLocks noGrp="1"/>
          </p:cNvSpPr>
          <p:nvPr>
            <p:ph type="tbl" sz="quarter" idx="18" hasCustomPrompt="1"/>
          </p:nvPr>
        </p:nvSpPr>
        <p:spPr>
          <a:xfrm>
            <a:off x="5515481" y="1457325"/>
            <a:ext cx="3227443" cy="2957513"/>
          </a:xfrm>
          <a:prstGeom prst="rect">
            <a:avLst/>
          </a:prstGeom>
        </p:spPr>
        <p:txBody>
          <a:bodyPr/>
          <a:lstStyle>
            <a:lvl1pPr marL="0" indent="0">
              <a:buNone/>
              <a:defRPr sz="1400" baseline="0">
                <a:solidFill>
                  <a:schemeClr val="tx1">
                    <a:lumMod val="65000"/>
                    <a:lumOff val="35000"/>
                  </a:schemeClr>
                </a:solidFill>
                <a:latin typeface="Lato" panose="020F0502020204030203" pitchFamily="34" charset="0"/>
                <a:cs typeface="Segoe UI" panose="020B0502040204020203" pitchFamily="34" charset="0"/>
              </a:defRPr>
            </a:lvl1pPr>
          </a:lstStyle>
          <a:p>
            <a:r>
              <a:rPr lang="fr-FR" dirty="0" smtClean="0"/>
              <a:t>Insérer un tableau</a:t>
            </a:r>
            <a:endParaRPr lang="fr-FR"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1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14" name="Imag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342794429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ntenus et encart">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7680" cy="599173"/>
          </a:xfrm>
          <a:prstGeom prst="rect">
            <a:avLst/>
          </a:prstGeom>
        </p:spPr>
      </p:pic>
      <p:sp>
        <p:nvSpPr>
          <p:cNvPr id="13" name="Espace réservé du texte 12"/>
          <p:cNvSpPr>
            <a:spLocks noGrp="1"/>
          </p:cNvSpPr>
          <p:nvPr>
            <p:ph type="body" sz="quarter" idx="14" hasCustomPrompt="1"/>
          </p:nvPr>
        </p:nvSpPr>
        <p:spPr>
          <a:xfrm>
            <a:off x="398040" y="876771"/>
            <a:ext cx="5129426" cy="277247"/>
          </a:xfrm>
          <a:prstGeom prst="rect">
            <a:avLst/>
          </a:prstGeom>
        </p:spPr>
        <p:txBody>
          <a:bodyPr/>
          <a:lstStyle>
            <a:lvl1pPr marL="0" indent="0">
              <a:buNone/>
              <a:defRPr sz="1500" b="1" u="sng" baseline="0">
                <a:solidFill>
                  <a:srgbClr val="5188C7"/>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15" name="Espace réservé du texte 14"/>
          <p:cNvSpPr>
            <a:spLocks noGrp="1"/>
          </p:cNvSpPr>
          <p:nvPr>
            <p:ph type="body" sz="quarter" idx="15" hasCustomPrompt="1"/>
          </p:nvPr>
        </p:nvSpPr>
        <p:spPr>
          <a:xfrm>
            <a:off x="398040" y="1350553"/>
            <a:ext cx="5129426" cy="3064028"/>
          </a:xfrm>
          <a:prstGeom prst="rect">
            <a:avLst/>
          </a:prstGeom>
        </p:spPr>
        <p:txBody>
          <a:bodyPr/>
          <a:lstStyle>
            <a:lvl1pPr marL="0" indent="0">
              <a:buNone/>
              <a:defRPr sz="140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sp>
        <p:nvSpPr>
          <p:cNvPr id="18" name="Espace réservé du numéro de diapositive 5"/>
          <p:cNvSpPr>
            <a:spLocks noGrp="1"/>
          </p:cNvSpPr>
          <p:nvPr>
            <p:ph type="sldNum" sz="quarter" idx="17"/>
          </p:nvPr>
        </p:nvSpPr>
        <p:spPr>
          <a:xfrm>
            <a:off x="398039" y="4765481"/>
            <a:ext cx="616289" cy="273844"/>
          </a:xfrm>
          <a:prstGeom prst="rect">
            <a:avLst/>
          </a:prstGeom>
        </p:spPr>
        <p:txBody>
          <a:bodyPr anchor="ctr"/>
          <a:lstStyle>
            <a:lvl1pPr algn="l">
              <a:defRPr sz="750">
                <a:solidFill>
                  <a:schemeClr val="tx1">
                    <a:lumMod val="65000"/>
                    <a:lumOff val="35000"/>
                  </a:schemeClr>
                </a:solidFill>
                <a:latin typeface="Lato" panose="020F0502020204030203" pitchFamily="34" charset="0"/>
                <a:cs typeface="Segoe UI" panose="020B0502040204020203" pitchFamily="34" charset="0"/>
              </a:defRPr>
            </a:lvl1pPr>
          </a:lstStyle>
          <a:p>
            <a:fld id="{083F2A4A-1A47-430E-9C11-2DDCAC33CF8F}" type="slidenum">
              <a:rPr lang="fr-FR" smtClean="0"/>
              <a:pPr/>
              <a:t>‹N°›</a:t>
            </a:fld>
            <a:endParaRPr lang="fr-FR" dirty="0"/>
          </a:p>
        </p:txBody>
      </p:sp>
      <p:sp>
        <p:nvSpPr>
          <p:cNvPr id="2" name="Rectangle 1"/>
          <p:cNvSpPr/>
          <p:nvPr userDrawn="1"/>
        </p:nvSpPr>
        <p:spPr>
          <a:xfrm>
            <a:off x="6693736" y="1395972"/>
            <a:ext cx="1917779" cy="1440995"/>
          </a:xfrm>
          <a:prstGeom prst="rect">
            <a:avLst/>
          </a:prstGeom>
          <a:solidFill>
            <a:srgbClr val="EEEFF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12" name="Rectangle 11"/>
          <p:cNvSpPr/>
          <p:nvPr userDrawn="1"/>
        </p:nvSpPr>
        <p:spPr>
          <a:xfrm>
            <a:off x="6693736" y="3001915"/>
            <a:ext cx="1917779" cy="1412666"/>
          </a:xfrm>
          <a:prstGeom prst="rect">
            <a:avLst/>
          </a:prstGeom>
          <a:noFill/>
          <a:ln w="28575">
            <a:solidFill>
              <a:srgbClr val="012E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5" name="Espace réservé du texte 4"/>
          <p:cNvSpPr>
            <a:spLocks noGrp="1"/>
          </p:cNvSpPr>
          <p:nvPr>
            <p:ph type="body" sz="quarter" idx="18" hasCustomPrompt="1"/>
          </p:nvPr>
        </p:nvSpPr>
        <p:spPr>
          <a:xfrm>
            <a:off x="6872766" y="2924692"/>
            <a:ext cx="1559719" cy="217885"/>
          </a:xfrm>
          <a:prstGeom prst="rect">
            <a:avLst/>
          </a:prstGeom>
          <a:solidFill>
            <a:schemeClr val="bg1"/>
          </a:solidFill>
        </p:spPr>
        <p:txBody>
          <a:bodyPr/>
          <a:lstStyle>
            <a:lvl1pPr marL="0" indent="0" algn="ctr">
              <a:buNone/>
              <a:defRPr sz="1050" baseline="0">
                <a:solidFill>
                  <a:srgbClr val="012E6F"/>
                </a:solidFill>
                <a:latin typeface="Lato" panose="020F0502020204030203" pitchFamily="34" charset="0"/>
                <a:cs typeface="Segoe UI" panose="020B0502040204020203" pitchFamily="34" charset="0"/>
              </a:defRPr>
            </a:lvl1pPr>
          </a:lstStyle>
          <a:p>
            <a:pPr lvl="0"/>
            <a:r>
              <a:rPr lang="fr-FR" dirty="0" smtClean="0"/>
              <a:t>MODIFIER LE TITRE</a:t>
            </a:r>
          </a:p>
        </p:txBody>
      </p:sp>
      <p:sp>
        <p:nvSpPr>
          <p:cNvPr id="7" name="Espace réservé du texte 6"/>
          <p:cNvSpPr>
            <a:spLocks noGrp="1"/>
          </p:cNvSpPr>
          <p:nvPr>
            <p:ph type="body" sz="quarter" idx="19" hasCustomPrompt="1"/>
          </p:nvPr>
        </p:nvSpPr>
        <p:spPr>
          <a:xfrm>
            <a:off x="6872288" y="3289697"/>
            <a:ext cx="1559719" cy="981075"/>
          </a:xfrm>
          <a:prstGeom prst="rect">
            <a:avLst/>
          </a:prstGeom>
        </p:spPr>
        <p:txBody>
          <a:bodyPr/>
          <a:lstStyle>
            <a:lvl1pPr>
              <a:buClr>
                <a:srgbClr val="5188C7"/>
              </a:buClr>
              <a:defRPr sz="825"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p:txBody>
      </p:sp>
      <p:sp>
        <p:nvSpPr>
          <p:cNvPr id="20" name="Espace réservé du texte 6"/>
          <p:cNvSpPr>
            <a:spLocks noGrp="1"/>
          </p:cNvSpPr>
          <p:nvPr>
            <p:ph type="body" sz="quarter" idx="21" hasCustomPrompt="1"/>
          </p:nvPr>
        </p:nvSpPr>
        <p:spPr>
          <a:xfrm>
            <a:off x="6872287" y="1768167"/>
            <a:ext cx="1559719" cy="981075"/>
          </a:xfrm>
          <a:prstGeom prst="rect">
            <a:avLst/>
          </a:prstGeom>
        </p:spPr>
        <p:txBody>
          <a:bodyPr/>
          <a:lstStyle>
            <a:lvl1pPr>
              <a:lnSpc>
                <a:spcPct val="100000"/>
              </a:lnSpc>
              <a:buClr>
                <a:schemeClr val="tx1">
                  <a:lumMod val="75000"/>
                  <a:lumOff val="25000"/>
                </a:schemeClr>
              </a:buClr>
              <a:defRPr sz="900">
                <a:solidFill>
                  <a:schemeClr val="tx1"/>
                </a:solidFill>
                <a:latin typeface="Lato" panose="020F0502020204030203" pitchFamily="34" charset="0"/>
                <a:cs typeface="Segoe UI" panose="020B0502040204020203" pitchFamily="34" charset="0"/>
              </a:defRPr>
            </a:lvl1pPr>
          </a:lstStyle>
          <a:p>
            <a:pPr lvl="0"/>
            <a:r>
              <a:rPr lang="fr-FR" dirty="0" smtClean="0"/>
              <a:t>Modifier le texte</a:t>
            </a:r>
          </a:p>
          <a:p>
            <a:pPr lvl="0"/>
            <a:r>
              <a:rPr lang="fr-FR" dirty="0" smtClean="0"/>
              <a:t>Modifier le texte </a:t>
            </a:r>
          </a:p>
          <a:p>
            <a:pPr lvl="0"/>
            <a:r>
              <a:rPr lang="fr-FR" dirty="0" smtClean="0"/>
              <a:t>Modifier le texte</a:t>
            </a:r>
          </a:p>
          <a:p>
            <a:pPr lvl="0"/>
            <a:endParaRPr lang="fr-FR" dirty="0" smtClean="0"/>
          </a:p>
        </p:txBody>
      </p:sp>
      <p:sp>
        <p:nvSpPr>
          <p:cNvPr id="21" name="Espace réservé du texte 4"/>
          <p:cNvSpPr>
            <a:spLocks noGrp="1"/>
          </p:cNvSpPr>
          <p:nvPr>
            <p:ph type="body" sz="quarter" idx="22" hasCustomPrompt="1"/>
          </p:nvPr>
        </p:nvSpPr>
        <p:spPr>
          <a:xfrm>
            <a:off x="6866253" y="1480010"/>
            <a:ext cx="1559719" cy="217885"/>
          </a:xfrm>
          <a:prstGeom prst="rect">
            <a:avLst/>
          </a:prstGeom>
          <a:noFill/>
        </p:spPr>
        <p:txBody>
          <a:bodyPr/>
          <a:lstStyle>
            <a:lvl1pPr marL="0" indent="0" algn="ctr">
              <a:buNone/>
              <a:defRPr sz="105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 TITRE</a:t>
            </a:r>
          </a:p>
        </p:txBody>
      </p:sp>
      <p:pic>
        <p:nvPicPr>
          <p:cNvPr id="16" name="Imag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sp>
        <p:nvSpPr>
          <p:cNvPr id="22" name="Titre 1"/>
          <p:cNvSpPr>
            <a:spLocks noGrp="1"/>
          </p:cNvSpPr>
          <p:nvPr>
            <p:ph type="title" hasCustomPrompt="1"/>
          </p:nvPr>
        </p:nvSpPr>
        <p:spPr>
          <a:xfrm>
            <a:off x="2231708" y="156059"/>
            <a:ext cx="7886700" cy="497087"/>
          </a:xfrm>
          <a:prstGeom prst="rect">
            <a:avLst/>
          </a:prstGeom>
        </p:spPr>
        <p:txBody>
          <a:bodyPr/>
          <a:lstStyle>
            <a:lvl1pPr>
              <a:defRPr sz="1600" baseline="0">
                <a:solidFill>
                  <a:schemeClr val="bg1"/>
                </a:solidFill>
                <a:latin typeface="Lato" panose="020F0502020204030203" pitchFamily="34" charset="0"/>
                <a:cs typeface="Segoe UI" panose="020B0502040204020203" pitchFamily="34" charset="0"/>
              </a:defRPr>
            </a:lvl1pPr>
          </a:lstStyle>
          <a:p>
            <a:r>
              <a:rPr lang="fr-FR" dirty="0" smtClean="0"/>
              <a:t>| MODIFIER LE TITRE DE LA PARTIE</a:t>
            </a:r>
            <a:endParaRPr lang="fr-FR" dirty="0"/>
          </a:p>
        </p:txBody>
      </p:sp>
      <p:pic>
        <p:nvPicPr>
          <p:cNvPr id="23" name="Imag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439" y="4775940"/>
            <a:ext cx="6840305" cy="274344"/>
          </a:xfrm>
          <a:prstGeom prst="rect">
            <a:avLst/>
          </a:prstGeom>
        </p:spPr>
      </p:pic>
    </p:spTree>
    <p:extLst>
      <p:ext uri="{BB962C8B-B14F-4D97-AF65-F5344CB8AC3E}">
        <p14:creationId xmlns:p14="http://schemas.microsoft.com/office/powerpoint/2010/main" val="97251321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Slide Conclusion - Nucléaire">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1855" b="4675"/>
          <a:stretch/>
        </p:blipFill>
        <p:spPr>
          <a:xfrm>
            <a:off x="114439" y="115147"/>
            <a:ext cx="3757914" cy="4890346"/>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270537745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lide Conclusion - Process">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1123" b="5221"/>
          <a:stretch/>
        </p:blipFill>
        <p:spPr>
          <a:xfrm>
            <a:off x="85724" y="81280"/>
            <a:ext cx="3787406" cy="4930987"/>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23317211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lide Conclusion - ER">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0315" b="3629"/>
          <a:stretch/>
        </p:blipFill>
        <p:spPr>
          <a:xfrm>
            <a:off x="108205" y="94827"/>
            <a:ext cx="3771980" cy="4924214"/>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7" name="Image 6"/>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365496652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Slide Conclusion - Aéro">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0705" b="5325"/>
          <a:stretch/>
        </p:blipFill>
        <p:spPr>
          <a:xfrm>
            <a:off x="92868" y="94827"/>
            <a:ext cx="3787317" cy="4930986"/>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11747601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Slide Conclusion - Naval">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149" y="107575"/>
            <a:ext cx="3779035" cy="4902415"/>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7" name="Image 6"/>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395487088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Slide Conclusion - Recrutement">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18669" b="8095"/>
          <a:stretch/>
        </p:blipFill>
        <p:spPr>
          <a:xfrm>
            <a:off x="135466" y="121919"/>
            <a:ext cx="3744717" cy="4856481"/>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37500912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Slide Conclusion - Ingénerie">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t="7100" b="19612"/>
          <a:stretch/>
        </p:blipFill>
        <p:spPr>
          <a:xfrm>
            <a:off x="125813" y="101600"/>
            <a:ext cx="3773117" cy="4917440"/>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33551131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lide 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baseline="0">
                <a:solidFill>
                  <a:srgbClr val="5188C7"/>
                </a:solidFill>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pic>
        <p:nvPicPr>
          <p:cNvPr id="6" name="Imag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739" y="112200"/>
            <a:ext cx="3747317" cy="4929031"/>
          </a:xfrm>
          <a:prstGeom prst="rect">
            <a:avLst/>
          </a:prstGeom>
        </p:spPr>
      </p:pic>
      <p:sp>
        <p:nvSpPr>
          <p:cNvPr id="17" name="Espace réservé du texte 16"/>
          <p:cNvSpPr>
            <a:spLocks noGrp="1"/>
          </p:cNvSpPr>
          <p:nvPr>
            <p:ph type="body" sz="quarter" idx="12" hasCustomPrompt="1"/>
          </p:nvPr>
        </p:nvSpPr>
        <p:spPr>
          <a:xfrm>
            <a:off x="4189811" y="1558268"/>
            <a:ext cx="4095750"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9" name="Image 8"/>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a:off x="0" y="4134529"/>
            <a:ext cx="1011504" cy="1008971"/>
          </a:xfrm>
          <a:prstGeom prst="rect">
            <a:avLst/>
          </a:prstGeom>
        </p:spPr>
      </p:pic>
    </p:spTree>
    <p:extLst>
      <p:ext uri="{BB962C8B-B14F-4D97-AF65-F5344CB8AC3E}">
        <p14:creationId xmlns:p14="http://schemas.microsoft.com/office/powerpoint/2010/main" val="3675869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lide Sommaire - Process">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1123" b="5221"/>
          <a:stretch/>
        </p:blipFill>
        <p:spPr>
          <a:xfrm>
            <a:off x="85724" y="81280"/>
            <a:ext cx="3787406" cy="4930987"/>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181944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de fin - 1">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6457950" y="4767263"/>
            <a:ext cx="2057400" cy="273844"/>
          </a:xfrm>
          <a:prstGeom prst="rect">
            <a:avLst/>
          </a:prstGeom>
        </p:spPr>
        <p:txBody>
          <a:bodyPr/>
          <a:lstStyle>
            <a:lvl1pPr>
              <a:defRPr>
                <a:latin typeface="+mn-lt"/>
              </a:defRPr>
            </a:lvl1pPr>
          </a:lstStyle>
          <a:p>
            <a:fld id="{083F2A4A-1A47-430E-9C11-2DDCAC33CF8F}" type="slidenum">
              <a:rPr lang="fr-FR" smtClean="0"/>
              <a:pPr/>
              <a:t>‹N°›</a:t>
            </a:fld>
            <a:endParaRPr lang="fr-FR"/>
          </a:p>
        </p:txBody>
      </p:sp>
      <p:sp>
        <p:nvSpPr>
          <p:cNvPr id="6" name="Rectangle 5"/>
          <p:cNvSpPr/>
          <p:nvPr userDrawn="1"/>
        </p:nvSpPr>
        <p:spPr>
          <a:xfrm>
            <a:off x="4797982" y="143"/>
            <a:ext cx="4346018" cy="5143358"/>
          </a:xfrm>
          <a:prstGeom prst="rect">
            <a:avLst/>
          </a:prstGeom>
          <a:gradFill flip="none" rotWithShape="1">
            <a:gsLst>
              <a:gs pos="0">
                <a:srgbClr val="0185B2"/>
              </a:gs>
              <a:gs pos="25000">
                <a:srgbClr val="5188C7"/>
              </a:gs>
              <a:gs pos="100000">
                <a:srgbClr val="012E6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pic>
        <p:nvPicPr>
          <p:cNvPr id="13" name="Image 12"/>
          <p:cNvPicPr>
            <a:picLocks noChangeAspect="1"/>
          </p:cNvPicPr>
          <p:nvPr userDrawn="1"/>
        </p:nvPicPr>
        <p:blipFill rotWithShape="1">
          <a:blip r:embed="rId2" cstate="screen">
            <a:extLst>
              <a:ext uri="{28A0092B-C50C-407E-A947-70E740481C1C}">
                <a14:useLocalDpi xmlns:a14="http://schemas.microsoft.com/office/drawing/2010/main"/>
              </a:ext>
            </a:extLst>
          </a:blip>
          <a:srcRect t="2671" r="4874"/>
          <a:stretch/>
        </p:blipFill>
        <p:spPr>
          <a:xfrm>
            <a:off x="5025154" y="-24882"/>
            <a:ext cx="4118846" cy="5193264"/>
          </a:xfrm>
          <a:prstGeom prst="rect">
            <a:avLst/>
          </a:prstGeom>
        </p:spPr>
      </p:pic>
      <p:sp>
        <p:nvSpPr>
          <p:cNvPr id="8" name="Titre 1"/>
          <p:cNvSpPr>
            <a:spLocks noGrp="1"/>
          </p:cNvSpPr>
          <p:nvPr>
            <p:ph type="ctrTitle" hasCustomPrompt="1"/>
          </p:nvPr>
        </p:nvSpPr>
        <p:spPr>
          <a:xfrm>
            <a:off x="1454728" y="1763586"/>
            <a:ext cx="6001895" cy="1602041"/>
          </a:xfrm>
          <a:prstGeom prst="rect">
            <a:avLst/>
          </a:prstGeom>
          <a:solidFill>
            <a:srgbClr val="012E6F"/>
          </a:solidFill>
        </p:spPr>
        <p:txBody>
          <a:bodyPr anchor="ctr">
            <a:normAutofit/>
          </a:bodyPr>
          <a:lstStyle>
            <a:lvl1pPr algn="ctr">
              <a:defRPr sz="900" baseline="0">
                <a:solidFill>
                  <a:schemeClr val="bg1"/>
                </a:solidFill>
                <a:latin typeface="+mn-lt"/>
              </a:defRPr>
            </a:lvl1pPr>
          </a:lstStyle>
          <a:p>
            <a:r>
              <a:rPr lang="fr-FR" dirty="0" smtClean="0"/>
              <a:t/>
            </a:r>
            <a:br>
              <a:rPr lang="fr-FR" dirty="0" smtClean="0"/>
            </a:br>
            <a:endParaRPr lang="fr-FR" dirty="0"/>
          </a:p>
        </p:txBody>
      </p:sp>
      <p:grpSp>
        <p:nvGrpSpPr>
          <p:cNvPr id="16" name="Groupe 15"/>
          <p:cNvGrpSpPr/>
          <p:nvPr userDrawn="1"/>
        </p:nvGrpSpPr>
        <p:grpSpPr>
          <a:xfrm>
            <a:off x="2235730" y="1972219"/>
            <a:ext cx="4508489" cy="1055674"/>
            <a:chOff x="2871892" y="2552352"/>
            <a:chExt cx="6011319" cy="1407566"/>
          </a:xfrm>
        </p:grpSpPr>
        <p:sp>
          <p:nvSpPr>
            <p:cNvPr id="17" name="ZoneTexte 16"/>
            <p:cNvSpPr txBox="1"/>
            <p:nvPr userDrawn="1"/>
          </p:nvSpPr>
          <p:spPr>
            <a:xfrm>
              <a:off x="2871892" y="2552352"/>
              <a:ext cx="6011319" cy="1407566"/>
            </a:xfrm>
            <a:prstGeom prst="rect">
              <a:avLst/>
            </a:prstGeom>
            <a:noFill/>
          </p:spPr>
          <p:txBody>
            <a:bodyPr wrap="square" rtlCol="0">
              <a:spAutoFit/>
            </a:bodyPr>
            <a:lstStyle/>
            <a:p>
              <a:pPr algn="ctr">
                <a:lnSpc>
                  <a:spcPct val="200000"/>
                </a:lnSpc>
              </a:pPr>
              <a:r>
                <a:rPr lang="fr-FR" sz="1800" u="none" dirty="0" smtClean="0">
                  <a:solidFill>
                    <a:schemeClr val="bg1"/>
                  </a:solidFill>
                  <a:latin typeface="Lato" panose="020F0502020204030203" pitchFamily="34" charset="0"/>
                  <a:cs typeface="Segoe UI" panose="020B0502040204020203" pitchFamily="34" charset="0"/>
                </a:rPr>
                <a:t>RETROUVEZ-NOUS</a:t>
              </a:r>
              <a:r>
                <a:rPr lang="fr-FR" sz="1800" u="none" baseline="0" dirty="0" smtClean="0">
                  <a:solidFill>
                    <a:schemeClr val="bg1"/>
                  </a:solidFill>
                  <a:latin typeface="Lato" panose="020F0502020204030203" pitchFamily="34" charset="0"/>
                  <a:cs typeface="Segoe UI" panose="020B0502040204020203" pitchFamily="34" charset="0"/>
                </a:rPr>
                <a:t> SUR </a:t>
              </a:r>
            </a:p>
            <a:p>
              <a:pPr algn="l">
                <a:lnSpc>
                  <a:spcPct val="200000"/>
                </a:lnSpc>
              </a:pPr>
              <a:r>
                <a:rPr lang="fr-FR" sz="1575" u="none" dirty="0" smtClean="0">
                  <a:solidFill>
                    <a:schemeClr val="bg1"/>
                  </a:solidFill>
                  <a:latin typeface="Lato" panose="020F0502020204030203" pitchFamily="34" charset="0"/>
                  <a:cs typeface="Segoe UI" panose="020B0502040204020203" pitchFamily="34" charset="0"/>
                </a:rPr>
                <a:t>	</a:t>
              </a:r>
              <a:r>
                <a:rPr lang="fr-FR" sz="1575" b="1" u="sng" dirty="0" smtClean="0">
                  <a:solidFill>
                    <a:schemeClr val="bg1"/>
                  </a:solidFill>
                  <a:latin typeface="Lato" panose="020F0502020204030203" pitchFamily="34" charset="0"/>
                  <a:cs typeface="Segoe UI" panose="020B0502040204020203" pitchFamily="34" charset="0"/>
                </a:rPr>
                <a:t>www.ingeliance.com</a:t>
              </a:r>
              <a:r>
                <a:rPr lang="fr-FR" sz="1575" u="none" dirty="0" smtClean="0">
                  <a:solidFill>
                    <a:schemeClr val="bg1"/>
                  </a:solidFill>
                  <a:latin typeface="Lato" panose="020F0502020204030203" pitchFamily="34" charset="0"/>
                  <a:cs typeface="Segoe UI" panose="020B0502040204020203" pitchFamily="34" charset="0"/>
                </a:rPr>
                <a:t>  </a:t>
              </a:r>
              <a:r>
                <a:rPr lang="fr-FR" sz="1575" b="0" dirty="0" smtClean="0">
                  <a:solidFill>
                    <a:schemeClr val="bg1"/>
                  </a:solidFill>
                  <a:latin typeface="Lato" panose="020F0502020204030203" pitchFamily="34" charset="0"/>
                  <a:cs typeface="Segoe UI" panose="020B0502040204020203" pitchFamily="34" charset="0"/>
                </a:rPr>
                <a:t>-</a:t>
              </a:r>
              <a:r>
                <a:rPr lang="fr-FR" sz="1575" dirty="0" smtClean="0">
                  <a:solidFill>
                    <a:schemeClr val="bg1"/>
                  </a:solidFill>
                  <a:latin typeface="Lato" panose="020F0502020204030203" pitchFamily="34" charset="0"/>
                  <a:cs typeface="Segoe UI" panose="020B0502040204020203" pitchFamily="34" charset="0"/>
                </a:rPr>
                <a:t>  </a:t>
              </a:r>
              <a:endParaRPr lang="fr-FR" sz="1575" dirty="0">
                <a:solidFill>
                  <a:schemeClr val="bg1"/>
                </a:solidFill>
                <a:latin typeface="Lato" panose="020F0502020204030203" pitchFamily="34" charset="0"/>
                <a:cs typeface="Segoe UI" panose="020B0502040204020203" pitchFamily="34" charset="0"/>
              </a:endParaRPr>
            </a:p>
          </p:txBody>
        </p:sp>
        <p:pic>
          <p:nvPicPr>
            <p:cNvPr id="18" name="Imag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636095" y="3575816"/>
              <a:ext cx="322371" cy="322371"/>
            </a:xfrm>
            <a:prstGeom prst="rect">
              <a:avLst/>
            </a:prstGeom>
          </p:spPr>
        </p:pic>
        <p:pic>
          <p:nvPicPr>
            <p:cNvPr id="19" name="Image 18"/>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7078615" y="3598240"/>
              <a:ext cx="279672" cy="277521"/>
            </a:xfrm>
            <a:prstGeom prst="rect">
              <a:avLst/>
            </a:prstGeom>
          </p:spPr>
        </p:pic>
        <p:pic>
          <p:nvPicPr>
            <p:cNvPr id="20" name="Imag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483252" y="3566084"/>
              <a:ext cx="332101" cy="332101"/>
            </a:xfrm>
            <a:prstGeom prst="rect">
              <a:avLst/>
            </a:prstGeom>
          </p:spPr>
        </p:pic>
      </p:grpSp>
      <p:pic>
        <p:nvPicPr>
          <p:cNvPr id="12" name="Imag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5634" y="156908"/>
            <a:ext cx="1925923" cy="906364"/>
          </a:xfrm>
          <a:prstGeom prst="rect">
            <a:avLst/>
          </a:prstGeom>
        </p:spPr>
      </p:pic>
    </p:spTree>
    <p:extLst>
      <p:ext uri="{BB962C8B-B14F-4D97-AF65-F5344CB8AC3E}">
        <p14:creationId xmlns:p14="http://schemas.microsoft.com/office/powerpoint/2010/main" val="207390181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de fin - 2">
    <p:bg>
      <p:bgPr>
        <a:solidFill>
          <a:schemeClr val="bg1"/>
        </a:solidFill>
        <a:effectLst/>
      </p:bgPr>
    </p:bg>
    <p:spTree>
      <p:nvGrpSpPr>
        <p:cNvPr id="1" name=""/>
        <p:cNvGrpSpPr/>
        <p:nvPr/>
      </p:nvGrpSpPr>
      <p:grpSpPr>
        <a:xfrm>
          <a:off x="0" y="0"/>
          <a:ext cx="0" cy="0"/>
          <a:chOff x="0" y="0"/>
          <a:chExt cx="0" cy="0"/>
        </a:xfrm>
      </p:grpSpPr>
      <p:grpSp>
        <p:nvGrpSpPr>
          <p:cNvPr id="10" name="Groupe 9"/>
          <p:cNvGrpSpPr/>
          <p:nvPr userDrawn="1"/>
        </p:nvGrpSpPr>
        <p:grpSpPr>
          <a:xfrm>
            <a:off x="4993890" y="0"/>
            <a:ext cx="4150110" cy="5106074"/>
            <a:chOff x="3553691" y="0"/>
            <a:chExt cx="3864077" cy="4979055"/>
          </a:xfrm>
        </p:grpSpPr>
        <p:pic>
          <p:nvPicPr>
            <p:cNvPr id="18" name="Image 17"/>
            <p:cNvPicPr>
              <a:picLocks noChangeAspect="1"/>
            </p:cNvPicPr>
            <p:nvPr userDrawn="1"/>
          </p:nvPicPr>
          <p:blipFill rotWithShape="1">
            <a:blip r:embed="rId2" cstate="screen">
              <a:duotone>
                <a:prstClr val="black"/>
                <a:schemeClr val="tx1">
                  <a:tint val="45000"/>
                  <a:satMod val="400000"/>
                </a:schemeClr>
              </a:duotone>
              <a:extLst>
                <a:ext uri="{28A0092B-C50C-407E-A947-70E740481C1C}">
                  <a14:useLocalDpi xmlns:a14="http://schemas.microsoft.com/office/drawing/2010/main"/>
                </a:ext>
              </a:extLst>
            </a:blip>
            <a:srcRect t="2671" r="4874"/>
            <a:stretch/>
          </p:blipFill>
          <p:spPr>
            <a:xfrm>
              <a:off x="3553691" y="0"/>
              <a:ext cx="3864077" cy="4979055"/>
            </a:xfrm>
            <a:prstGeom prst="rect">
              <a:avLst/>
            </a:prstGeom>
          </p:spPr>
        </p:pic>
        <p:sp>
          <p:nvSpPr>
            <p:cNvPr id="19" name="Rectangle 18"/>
            <p:cNvSpPr/>
            <p:nvPr userDrawn="1"/>
          </p:nvSpPr>
          <p:spPr>
            <a:xfrm rot="18807001" flipH="1">
              <a:off x="5293847" y="2415998"/>
              <a:ext cx="1024416" cy="87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p:cNvSpPr/>
          <p:nvPr userDrawn="1"/>
        </p:nvSpPr>
        <p:spPr>
          <a:xfrm>
            <a:off x="0" y="0"/>
            <a:ext cx="4738256" cy="5143500"/>
          </a:xfrm>
          <a:prstGeom prst="rect">
            <a:avLst/>
          </a:prstGeom>
          <a:gradFill flip="none" rotWithShape="1">
            <a:gsLst>
              <a:gs pos="0">
                <a:srgbClr val="0185B2"/>
              </a:gs>
              <a:gs pos="25000">
                <a:srgbClr val="5188C7"/>
              </a:gs>
              <a:gs pos="100000">
                <a:srgbClr val="012E6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latin typeface="+mn-lt"/>
            </a:endParaRPr>
          </a:p>
        </p:txBody>
      </p:sp>
      <p:sp>
        <p:nvSpPr>
          <p:cNvPr id="2" name="Titre 1"/>
          <p:cNvSpPr>
            <a:spLocks noGrp="1"/>
          </p:cNvSpPr>
          <p:nvPr>
            <p:ph type="ctrTitle" hasCustomPrompt="1"/>
          </p:nvPr>
        </p:nvSpPr>
        <p:spPr>
          <a:xfrm>
            <a:off x="1454728" y="1763586"/>
            <a:ext cx="6001895" cy="1602041"/>
          </a:xfrm>
          <a:prstGeom prst="rect">
            <a:avLst/>
          </a:prstGeom>
          <a:solidFill>
            <a:srgbClr val="012E6F"/>
          </a:solidFill>
        </p:spPr>
        <p:txBody>
          <a:bodyPr anchor="ctr">
            <a:normAutofit/>
          </a:bodyPr>
          <a:lstStyle>
            <a:lvl1pPr algn="ctr">
              <a:defRPr sz="900" baseline="0">
                <a:solidFill>
                  <a:schemeClr val="bg1"/>
                </a:solidFill>
                <a:latin typeface="+mn-lt"/>
              </a:defRPr>
            </a:lvl1pPr>
          </a:lstStyle>
          <a:p>
            <a:r>
              <a:rPr lang="fr-FR" dirty="0" smtClean="0"/>
              <a:t/>
            </a:r>
            <a:br>
              <a:rPr lang="fr-FR" dirty="0" smtClean="0"/>
            </a:br>
            <a:endParaRPr lang="fr-FR" dirty="0"/>
          </a:p>
        </p:txBody>
      </p:sp>
      <p:sp>
        <p:nvSpPr>
          <p:cNvPr id="11" name="ZoneTexte 10"/>
          <p:cNvSpPr txBox="1"/>
          <p:nvPr userDrawn="1"/>
        </p:nvSpPr>
        <p:spPr>
          <a:xfrm>
            <a:off x="2235730" y="1972219"/>
            <a:ext cx="4508489" cy="1052917"/>
          </a:xfrm>
          <a:prstGeom prst="rect">
            <a:avLst/>
          </a:prstGeom>
          <a:noFill/>
        </p:spPr>
        <p:txBody>
          <a:bodyPr wrap="square" rtlCol="0">
            <a:spAutoFit/>
          </a:bodyPr>
          <a:lstStyle/>
          <a:p>
            <a:pPr algn="ctr">
              <a:lnSpc>
                <a:spcPct val="200000"/>
              </a:lnSpc>
            </a:pPr>
            <a:r>
              <a:rPr lang="fr-FR" sz="1800" u="none" dirty="0" smtClean="0">
                <a:solidFill>
                  <a:schemeClr val="bg1"/>
                </a:solidFill>
                <a:latin typeface="Lato" panose="020F0502020204030203" pitchFamily="34" charset="0"/>
                <a:cs typeface="Segoe UI" panose="020B0502040204020203" pitchFamily="34" charset="0"/>
              </a:rPr>
              <a:t>RETROUVEZ-NOUS</a:t>
            </a:r>
            <a:r>
              <a:rPr lang="fr-FR" sz="1800" u="none" baseline="0" dirty="0" smtClean="0">
                <a:solidFill>
                  <a:schemeClr val="bg1"/>
                </a:solidFill>
                <a:latin typeface="Lato" panose="020F0502020204030203" pitchFamily="34" charset="0"/>
                <a:cs typeface="Segoe UI" panose="020B0502040204020203" pitchFamily="34" charset="0"/>
              </a:rPr>
              <a:t> SUR </a:t>
            </a:r>
          </a:p>
          <a:p>
            <a:pPr algn="l">
              <a:lnSpc>
                <a:spcPct val="200000"/>
              </a:lnSpc>
            </a:pPr>
            <a:r>
              <a:rPr lang="fr-FR" sz="1575" u="none" dirty="0" smtClean="0">
                <a:solidFill>
                  <a:schemeClr val="bg1"/>
                </a:solidFill>
                <a:latin typeface="Lato" panose="020F0502020204030203" pitchFamily="34" charset="0"/>
                <a:cs typeface="Segoe UI" panose="020B0502040204020203" pitchFamily="34" charset="0"/>
              </a:rPr>
              <a:t>	</a:t>
            </a:r>
            <a:r>
              <a:rPr lang="fr-FR" sz="1575" b="1" u="sng" dirty="0" smtClean="0">
                <a:solidFill>
                  <a:schemeClr val="bg1"/>
                </a:solidFill>
                <a:latin typeface="Lato" panose="020F0502020204030203" pitchFamily="34" charset="0"/>
                <a:cs typeface="Segoe UI" panose="020B0502040204020203" pitchFamily="34" charset="0"/>
              </a:rPr>
              <a:t>www.ingeliance.com</a:t>
            </a:r>
            <a:r>
              <a:rPr lang="fr-FR" sz="1575" b="1" u="none" dirty="0" smtClean="0">
                <a:solidFill>
                  <a:schemeClr val="bg1"/>
                </a:solidFill>
                <a:latin typeface="Lato" panose="020F0502020204030203" pitchFamily="34" charset="0"/>
                <a:cs typeface="Segoe UI" panose="020B0502040204020203" pitchFamily="34" charset="0"/>
              </a:rPr>
              <a:t>  </a:t>
            </a:r>
            <a:r>
              <a:rPr lang="fr-FR" sz="1575" b="0" dirty="0" smtClean="0">
                <a:solidFill>
                  <a:schemeClr val="bg1"/>
                </a:solidFill>
                <a:latin typeface="Lato" panose="020F0502020204030203" pitchFamily="34" charset="0"/>
                <a:cs typeface="Segoe UI" panose="020B0502040204020203" pitchFamily="34" charset="0"/>
              </a:rPr>
              <a:t>-</a:t>
            </a:r>
            <a:r>
              <a:rPr lang="fr-FR" sz="1575" dirty="0" smtClean="0">
                <a:solidFill>
                  <a:schemeClr val="bg1"/>
                </a:solidFill>
                <a:latin typeface="Lato" panose="020F0502020204030203" pitchFamily="34" charset="0"/>
                <a:cs typeface="Segoe UI" panose="020B0502040204020203" pitchFamily="34" charset="0"/>
              </a:rPr>
              <a:t>  </a:t>
            </a:r>
            <a:endParaRPr lang="fr-FR" sz="1575" dirty="0">
              <a:solidFill>
                <a:schemeClr val="bg1"/>
              </a:solidFill>
              <a:latin typeface="Lato" panose="020F0502020204030203" pitchFamily="34" charset="0"/>
              <a:cs typeface="Segoe UI" panose="020B0502040204020203" pitchFamily="34" charset="0"/>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99410" y="2739817"/>
            <a:ext cx="241778" cy="241778"/>
          </a:xfrm>
          <a:prstGeom prst="rect">
            <a:avLst/>
          </a:prstGeom>
        </p:spPr>
      </p:pic>
      <p:pic>
        <p:nvPicPr>
          <p:cNvPr id="15" name="Image 14"/>
          <p:cNvPicPr>
            <a:picLocks noChangeAspect="1"/>
          </p:cNvPicPr>
          <p:nvPr userDrawn="1"/>
        </p:nvPicPr>
        <p:blipFill>
          <a:blip r:embed="rId4" cstate="email">
            <a:biLevel thresh="25000"/>
            <a:extLst>
              <a:ext uri="{28A0092B-C50C-407E-A947-70E740481C1C}">
                <a14:useLocalDpi xmlns:a14="http://schemas.microsoft.com/office/drawing/2010/main"/>
              </a:ext>
            </a:extLst>
          </a:blip>
          <a:stretch>
            <a:fillRect/>
          </a:stretch>
        </p:blipFill>
        <p:spPr>
          <a:xfrm>
            <a:off x="5439392" y="2756635"/>
            <a:ext cx="209754" cy="208141"/>
          </a:xfrm>
          <a:prstGeom prst="rect">
            <a:avLst/>
          </a:prstGeom>
        </p:spPr>
      </p:pic>
      <p:pic>
        <p:nvPicPr>
          <p:cNvPr id="16" name="Image 1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34777" y="2732518"/>
            <a:ext cx="249077" cy="249077"/>
          </a:xfrm>
          <a:prstGeom prst="rect">
            <a:avLst/>
          </a:prstGeom>
        </p:spPr>
      </p:pic>
      <p:pic>
        <p:nvPicPr>
          <p:cNvPr id="12" name="Image 11"/>
          <p:cNvPicPr>
            <a:picLocks noChangeAspect="1"/>
          </p:cNvPicPr>
          <p:nvPr userDrawn="1"/>
        </p:nvPicPr>
        <p:blipFill>
          <a:blip r:embed="rId6" cstate="print">
            <a:biLevel thresh="25000"/>
            <a:extLst>
              <a:ext uri="{28A0092B-C50C-407E-A947-70E740481C1C}">
                <a14:useLocalDpi xmlns:a14="http://schemas.microsoft.com/office/drawing/2010/main" val="0"/>
              </a:ext>
            </a:extLst>
          </a:blip>
          <a:stretch>
            <a:fillRect/>
          </a:stretch>
        </p:blipFill>
        <p:spPr>
          <a:xfrm>
            <a:off x="255634" y="156908"/>
            <a:ext cx="1925923" cy="906364"/>
          </a:xfrm>
          <a:prstGeom prst="rect">
            <a:avLst/>
          </a:prstGeom>
        </p:spPr>
      </p:pic>
    </p:spTree>
    <p:extLst>
      <p:ext uri="{BB962C8B-B14F-4D97-AF65-F5344CB8AC3E}">
        <p14:creationId xmlns:p14="http://schemas.microsoft.com/office/powerpoint/2010/main" val="21729316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lide Sommaire - ER">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0315" b="3629"/>
          <a:stretch/>
        </p:blipFill>
        <p:spPr>
          <a:xfrm>
            <a:off x="108205" y="94827"/>
            <a:ext cx="3771980" cy="4924214"/>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7" name="Image 6"/>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36799897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lide Sommaire - Aéro">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20705" b="5325"/>
          <a:stretch/>
        </p:blipFill>
        <p:spPr>
          <a:xfrm>
            <a:off x="92868" y="94827"/>
            <a:ext cx="3787317" cy="4930986"/>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36491492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lide Sommaire - Naval">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149" y="107575"/>
            <a:ext cx="3779035" cy="4902415"/>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7" name="Image 6"/>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36418033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Slide Sommaire - Recrutement">
    <p:spTree>
      <p:nvGrpSpPr>
        <p:cNvPr id="1" name=""/>
        <p:cNvGrpSpPr/>
        <p:nvPr/>
      </p:nvGrpSpPr>
      <p:grpSpPr>
        <a:xfrm>
          <a:off x="0" y="0"/>
          <a:ext cx="0" cy="0"/>
          <a:chOff x="0" y="0"/>
          <a:chExt cx="0" cy="0"/>
        </a:xfrm>
      </p:grpSpPr>
      <p:pic>
        <p:nvPicPr>
          <p:cNvPr id="10" name="Image 9"/>
          <p:cNvPicPr>
            <a:picLocks noChangeAspect="1"/>
          </p:cNvPicPr>
          <p:nvPr userDrawn="1"/>
        </p:nvPicPr>
        <p:blipFill rotWithShape="1">
          <a:blip r:embed="rId2" cstate="screen">
            <a:extLst>
              <a:ext uri="{28A0092B-C50C-407E-A947-70E740481C1C}">
                <a14:useLocalDpi xmlns:a14="http://schemas.microsoft.com/office/drawing/2010/main"/>
              </a:ext>
            </a:extLst>
          </a:blip>
          <a:srcRect t="18669" b="8095"/>
          <a:stretch/>
        </p:blipFill>
        <p:spPr>
          <a:xfrm>
            <a:off x="115146" y="121919"/>
            <a:ext cx="3765037" cy="4856481"/>
          </a:xfrm>
          <a:prstGeom prst="rect">
            <a:avLst/>
          </a:prstGeom>
        </p:spPr>
      </p:pic>
      <p:sp>
        <p:nvSpPr>
          <p:cNvPr id="2" name="Titre 1"/>
          <p:cNvSpPr>
            <a:spLocks noGrp="1"/>
          </p:cNvSpPr>
          <p:nvPr>
            <p:ph type="title" hasCustomPrompt="1"/>
          </p:nvPr>
        </p:nvSpPr>
        <p:spPr>
          <a:xfrm>
            <a:off x="4189811" y="892249"/>
            <a:ext cx="4095749" cy="424790"/>
          </a:xfrm>
          <a:prstGeom prst="rect">
            <a:avLst/>
          </a:prstGeom>
        </p:spPr>
        <p:txBody>
          <a:bodyPr/>
          <a:lstStyle>
            <a:lvl1pPr>
              <a:defRPr sz="1600" b="1" u="none" baseline="0">
                <a:solidFill>
                  <a:srgbClr val="5188C7"/>
                </a:solidFill>
                <a:effectLst/>
                <a:latin typeface="Lato Black" panose="020F0A02020204030203" pitchFamily="34" charset="0"/>
                <a:cs typeface="Segoe UI" panose="020B0502040204020203" pitchFamily="34" charset="0"/>
              </a:defRPr>
            </a:lvl1pPr>
          </a:lstStyle>
          <a:p>
            <a:r>
              <a:rPr lang="fr-FR" dirty="0" smtClean="0"/>
              <a:t>MODIFIER LE TITRE</a:t>
            </a:r>
            <a:endParaRPr lang="fr-FR" dirty="0"/>
          </a:p>
        </p:txBody>
      </p:sp>
      <p:sp>
        <p:nvSpPr>
          <p:cNvPr id="17" name="Espace réservé du texte 16"/>
          <p:cNvSpPr>
            <a:spLocks noGrp="1"/>
          </p:cNvSpPr>
          <p:nvPr>
            <p:ph type="body" sz="quarter" idx="12" hasCustomPrompt="1"/>
          </p:nvPr>
        </p:nvSpPr>
        <p:spPr>
          <a:xfrm>
            <a:off x="4189811" y="1558268"/>
            <a:ext cx="4095749" cy="2996999"/>
          </a:xfrm>
          <a:prstGeom prst="rect">
            <a:avLst/>
          </a:prstGeom>
        </p:spPr>
        <p:txBody>
          <a:bodyPr/>
          <a:lstStyle>
            <a:lvl1pPr marL="0" indent="0">
              <a:buNone/>
              <a:defRPr sz="1400" baseline="0">
                <a:solidFill>
                  <a:schemeClr val="tx1">
                    <a:lumMod val="75000"/>
                    <a:lumOff val="25000"/>
                  </a:schemeClr>
                </a:solidFill>
                <a:latin typeface="Lato" panose="020F0502020204030203" pitchFamily="34" charset="0"/>
                <a:cs typeface="Segoe UI" panose="020B0502040204020203" pitchFamily="34" charset="0"/>
              </a:defRPr>
            </a:lvl1pPr>
          </a:lstStyle>
          <a:p>
            <a:pPr lvl="0"/>
            <a:r>
              <a:rPr lang="fr-FR" dirty="0" smtClean="0"/>
              <a:t>Modifier les textes</a:t>
            </a: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21905" y="4775940"/>
            <a:ext cx="642157" cy="302207"/>
          </a:xfrm>
          <a:prstGeom prst="rect">
            <a:avLst/>
          </a:prstGeom>
        </p:spPr>
      </p:pic>
      <p:pic>
        <p:nvPicPr>
          <p:cNvPr id="8" name="Image 7"/>
          <p:cNvPicPr>
            <a:picLocks noChangeAspect="1"/>
          </p:cNvPicPr>
          <p:nvPr userDrawn="1"/>
        </p:nvPicPr>
        <p:blipFill rotWithShape="1">
          <a:blip r:embed="rId4" cstate="email">
            <a:extLst>
              <a:ext uri="{28A0092B-C50C-407E-A947-70E740481C1C}">
                <a14:useLocalDpi xmlns:a14="http://schemas.microsoft.com/office/drawing/2010/main"/>
              </a:ext>
            </a:extLst>
          </a:blip>
          <a:srcRect l="50685" b="51445"/>
          <a:stretch/>
        </p:blipFill>
        <p:spPr>
          <a:xfrm rot="10800000">
            <a:off x="8132496" y="0"/>
            <a:ext cx="1011504" cy="1008971"/>
          </a:xfrm>
          <a:prstGeom prst="rect">
            <a:avLst/>
          </a:prstGeom>
        </p:spPr>
      </p:pic>
    </p:spTree>
    <p:extLst>
      <p:ext uri="{BB962C8B-B14F-4D97-AF65-F5344CB8AC3E}">
        <p14:creationId xmlns:p14="http://schemas.microsoft.com/office/powerpoint/2010/main" val="5910502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14182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717" r:id="rId3"/>
    <p:sldLayoutId id="2147483715" r:id="rId4"/>
    <p:sldLayoutId id="2147483716" r:id="rId5"/>
    <p:sldLayoutId id="2147483718" r:id="rId6"/>
    <p:sldLayoutId id="2147483719" r:id="rId7"/>
    <p:sldLayoutId id="2147483720" r:id="rId8"/>
    <p:sldLayoutId id="2147483721" r:id="rId9"/>
    <p:sldLayoutId id="2147483663" r:id="rId10"/>
    <p:sldLayoutId id="2147483662" r:id="rId11"/>
    <p:sldLayoutId id="2147483650" r:id="rId12"/>
    <p:sldLayoutId id="2147483652" r:id="rId13"/>
    <p:sldLayoutId id="2147483670" r:id="rId14"/>
    <p:sldLayoutId id="2147483672" r:id="rId15"/>
    <p:sldLayoutId id="2147483673" r:id="rId16"/>
    <p:sldLayoutId id="2147483664" r:id="rId17"/>
    <p:sldLayoutId id="2147483674" r:id="rId18"/>
    <p:sldLayoutId id="2147483678" r:id="rId19"/>
    <p:sldLayoutId id="2147483682" r:id="rId20"/>
    <p:sldLayoutId id="2147483686" r:id="rId21"/>
    <p:sldLayoutId id="2147483690" r:id="rId22"/>
    <p:sldLayoutId id="2147483698" r:id="rId23"/>
    <p:sldLayoutId id="2147483665" r:id="rId24"/>
    <p:sldLayoutId id="2147483675" r:id="rId25"/>
    <p:sldLayoutId id="2147483683" r:id="rId26"/>
    <p:sldLayoutId id="2147483687" r:id="rId27"/>
    <p:sldLayoutId id="2147483691" r:id="rId28"/>
    <p:sldLayoutId id="2147483699" r:id="rId29"/>
    <p:sldLayoutId id="2147483666" r:id="rId30"/>
    <p:sldLayoutId id="2147483676" r:id="rId31"/>
    <p:sldLayoutId id="2147483684" r:id="rId32"/>
    <p:sldLayoutId id="2147483688" r:id="rId33"/>
    <p:sldLayoutId id="2147483692" r:id="rId34"/>
    <p:sldLayoutId id="2147483700" r:id="rId35"/>
    <p:sldLayoutId id="2147483710" r:id="rId36"/>
    <p:sldLayoutId id="2147483677" r:id="rId37"/>
    <p:sldLayoutId id="2147483685" r:id="rId38"/>
    <p:sldLayoutId id="2147483689" r:id="rId39"/>
    <p:sldLayoutId id="2147483693" r:id="rId40"/>
    <p:sldLayoutId id="2147483701" r:id="rId41"/>
    <p:sldLayoutId id="2147483722" r:id="rId42"/>
    <p:sldLayoutId id="2147483723" r:id="rId43"/>
    <p:sldLayoutId id="2147483724" r:id="rId44"/>
    <p:sldLayoutId id="2147483725" r:id="rId45"/>
    <p:sldLayoutId id="2147483726" r:id="rId46"/>
    <p:sldLayoutId id="2147483727" r:id="rId47"/>
    <p:sldLayoutId id="2147483728" r:id="rId48"/>
    <p:sldLayoutId id="2147483711" r:id="rId49"/>
    <p:sldLayoutId id="2147483713" r:id="rId50"/>
    <p:sldLayoutId id="2147483712" r:id="rId51"/>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0.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2400" dirty="0" smtClean="0"/>
              <a:t>Travaux sur la modélisation mixte :</a:t>
            </a:r>
            <a:br>
              <a:rPr lang="fr-FR" sz="2400" dirty="0" smtClean="0"/>
            </a:br>
            <a:r>
              <a:rPr lang="fr-FR" dirty="0" smtClean="0"/>
              <a:t>Modèles physiques et </a:t>
            </a:r>
            <a:r>
              <a:rPr lang="fr-FR" i="1" dirty="0" smtClean="0"/>
              <a:t>machine </a:t>
            </a:r>
            <a:r>
              <a:rPr lang="fr-FR" i="1" dirty="0" err="1" smtClean="0"/>
              <a:t>learning</a:t>
            </a:r>
            <a:endParaRPr lang="fr-FR" sz="2400" i="1" dirty="0"/>
          </a:p>
        </p:txBody>
      </p:sp>
      <p:sp>
        <p:nvSpPr>
          <p:cNvPr id="3" name="ZoneTexte 2"/>
          <p:cNvSpPr txBox="1"/>
          <p:nvPr/>
        </p:nvSpPr>
        <p:spPr>
          <a:xfrm>
            <a:off x="367145" y="4655128"/>
            <a:ext cx="3082637" cy="248209"/>
          </a:xfrm>
          <a:prstGeom prst="rect">
            <a:avLst/>
          </a:prstGeom>
          <a:noFill/>
        </p:spPr>
        <p:txBody>
          <a:bodyPr wrap="square" rtlCol="0">
            <a:spAutoFit/>
          </a:bodyPr>
          <a:lstStyle/>
          <a:p>
            <a:r>
              <a:rPr lang="fr-FR" sz="1013" b="1" dirty="0">
                <a:solidFill>
                  <a:schemeClr val="accent2"/>
                </a:solidFill>
                <a:latin typeface="Lato" panose="020F0502020204030203" pitchFamily="34" charset="0"/>
              </a:rPr>
              <a:t>|</a:t>
            </a:r>
            <a:r>
              <a:rPr lang="fr-FR" sz="1013" dirty="0">
                <a:latin typeface="Lato" panose="020F0502020204030203" pitchFamily="34" charset="0"/>
              </a:rPr>
              <a:t> </a:t>
            </a:r>
            <a:r>
              <a:rPr lang="fr-FR" sz="1013" dirty="0" smtClean="0">
                <a:solidFill>
                  <a:schemeClr val="tx1">
                    <a:lumMod val="75000"/>
                    <a:lumOff val="25000"/>
                  </a:schemeClr>
                </a:solidFill>
                <a:latin typeface="Lato" panose="020F0502020204030203" pitchFamily="34" charset="0"/>
              </a:rPr>
              <a:t>12/05/2022</a:t>
            </a:r>
            <a:endParaRPr lang="fr-FR" sz="1013" dirty="0">
              <a:solidFill>
                <a:schemeClr val="tx1">
                  <a:lumMod val="75000"/>
                  <a:lumOff val="25000"/>
                </a:schemeClr>
              </a:solidFill>
              <a:latin typeface="Lato" panose="020F0502020204030203" pitchFamily="34" charset="0"/>
            </a:endParaRPr>
          </a:p>
        </p:txBody>
      </p:sp>
    </p:spTree>
    <p:extLst>
      <p:ext uri="{BB962C8B-B14F-4D97-AF65-F5344CB8AC3E}">
        <p14:creationId xmlns:p14="http://schemas.microsoft.com/office/powerpoint/2010/main" val="3807035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71450" y="1226936"/>
            <a:ext cx="4752975" cy="715581"/>
          </a:xfrm>
          <a:prstGeom prst="rect">
            <a:avLst/>
          </a:prstGeom>
          <a:solidFill>
            <a:schemeClr val="accent1">
              <a:lumMod val="40000"/>
              <a:lumOff val="60000"/>
            </a:scheme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smtClean="0"/>
              <a:t>Modèles mixtes : stratégies</a:t>
            </a:r>
            <a:endParaRPr lang="fr-FR" dirty="0"/>
          </a:p>
        </p:txBody>
      </p:sp>
      <p:sp>
        <p:nvSpPr>
          <p:cNvPr id="4" name="Espace réservé du texte 3"/>
          <p:cNvSpPr>
            <a:spLocks noGrp="1"/>
          </p:cNvSpPr>
          <p:nvPr>
            <p:ph type="body" sz="quarter" idx="11"/>
          </p:nvPr>
        </p:nvSpPr>
        <p:spPr/>
        <p:txBody>
          <a:bodyPr/>
          <a:lstStyle/>
          <a:p>
            <a:r>
              <a:rPr lang="fr-FR" dirty="0" smtClean="0"/>
              <a:t>Régression : Prédire un nombre réduit de sorties</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10</a:t>
            </a:fld>
            <a:endParaRPr lang="fr-FR" dirty="0"/>
          </a:p>
        </p:txBody>
      </p:sp>
      <p:sp>
        <p:nvSpPr>
          <p:cNvPr id="6" name="ZoneTexte 5"/>
          <p:cNvSpPr txBox="1"/>
          <p:nvPr/>
        </p:nvSpPr>
        <p:spPr>
          <a:xfrm>
            <a:off x="247384" y="1338549"/>
            <a:ext cx="1819344" cy="507831"/>
          </a:xfrm>
          <a:prstGeom prst="rect">
            <a:avLst/>
          </a:prstGeom>
          <a:noFill/>
          <a:ln>
            <a:solidFill>
              <a:schemeClr val="tx1"/>
            </a:solidFill>
          </a:ln>
        </p:spPr>
        <p:txBody>
          <a:bodyPr wrap="none" rtlCol="0">
            <a:spAutoFit/>
          </a:bodyPr>
          <a:lstStyle/>
          <a:p>
            <a:pPr algn="ctr"/>
            <a:r>
              <a:rPr lang="fr-FR" dirty="0" smtClean="0"/>
              <a:t>Essais expérimentaux</a:t>
            </a:r>
          </a:p>
          <a:p>
            <a:pPr algn="ctr"/>
            <a:r>
              <a:rPr lang="fr-FR" dirty="0" smtClean="0"/>
              <a:t>(faible nombre)</a:t>
            </a:r>
            <a:endParaRPr lang="fr-FR" dirty="0"/>
          </a:p>
        </p:txBody>
      </p:sp>
      <p:sp>
        <p:nvSpPr>
          <p:cNvPr id="7" name="ZoneTexte 6"/>
          <p:cNvSpPr txBox="1"/>
          <p:nvPr/>
        </p:nvSpPr>
        <p:spPr>
          <a:xfrm>
            <a:off x="2655161" y="1442423"/>
            <a:ext cx="1858202" cy="300082"/>
          </a:xfrm>
          <a:prstGeom prst="rect">
            <a:avLst/>
          </a:prstGeom>
          <a:noFill/>
          <a:ln>
            <a:solidFill>
              <a:schemeClr val="tx1"/>
            </a:solidFill>
          </a:ln>
        </p:spPr>
        <p:txBody>
          <a:bodyPr wrap="none" rtlCol="0">
            <a:spAutoFit/>
          </a:bodyPr>
          <a:lstStyle/>
          <a:p>
            <a:pPr algn="ctr"/>
            <a:r>
              <a:rPr lang="fr-FR" dirty="0" smtClean="0"/>
              <a:t>Recalage d’un modèle</a:t>
            </a:r>
            <a:endParaRPr lang="fr-FR" dirty="0"/>
          </a:p>
        </p:txBody>
      </p:sp>
      <p:cxnSp>
        <p:nvCxnSpPr>
          <p:cNvPr id="9" name="Connecteur droit avec flèche 8"/>
          <p:cNvCxnSpPr>
            <a:stCxn id="6" idx="3"/>
            <a:endCxn id="7" idx="1"/>
          </p:cNvCxnSpPr>
          <p:nvPr/>
        </p:nvCxnSpPr>
        <p:spPr>
          <a:xfrm flipV="1">
            <a:off x="2066728" y="1592464"/>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p:cNvCxnSpPr/>
          <p:nvPr/>
        </p:nvCxnSpPr>
        <p:spPr>
          <a:xfrm flipV="1">
            <a:off x="4513363" y="1584727"/>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p:cNvSpPr txBox="1"/>
          <p:nvPr/>
        </p:nvSpPr>
        <p:spPr>
          <a:xfrm>
            <a:off x="5101796" y="1226936"/>
            <a:ext cx="3502561" cy="715581"/>
          </a:xfrm>
          <a:prstGeom prst="rect">
            <a:avLst/>
          </a:prstGeom>
          <a:noFill/>
          <a:ln>
            <a:solidFill>
              <a:schemeClr val="tx1"/>
            </a:solidFill>
          </a:ln>
        </p:spPr>
        <p:txBody>
          <a:bodyPr wrap="none" rtlCol="0">
            <a:spAutoFit/>
          </a:bodyPr>
          <a:lstStyle/>
          <a:p>
            <a:r>
              <a:rPr lang="fr-FR" dirty="0" smtClean="0"/>
              <a:t>Création d’un plan d’expérience numérique :</a:t>
            </a:r>
          </a:p>
          <a:p>
            <a:pPr marL="285750" indent="-285750">
              <a:buFontTx/>
              <a:buChar char="-"/>
            </a:pPr>
            <a:r>
              <a:rPr lang="fr-FR" dirty="0" smtClean="0"/>
              <a:t>Nombre important de points</a:t>
            </a:r>
          </a:p>
          <a:p>
            <a:pPr marL="285750" indent="-285750">
              <a:buFontTx/>
              <a:buChar char="-"/>
            </a:pPr>
            <a:r>
              <a:rPr lang="fr-FR" dirty="0" smtClean="0"/>
              <a:t>Ou nombre réduit car modèle coûteux</a:t>
            </a:r>
            <a:endParaRPr lang="fr-FR" dirty="0"/>
          </a:p>
        </p:txBody>
      </p:sp>
      <p:sp>
        <p:nvSpPr>
          <p:cNvPr id="13" name="ZoneTexte 12"/>
          <p:cNvSpPr txBox="1"/>
          <p:nvPr/>
        </p:nvSpPr>
        <p:spPr>
          <a:xfrm>
            <a:off x="1721185" y="3084325"/>
            <a:ext cx="2981348" cy="1000184"/>
          </a:xfrm>
          <a:prstGeom prst="rect">
            <a:avLst/>
          </a:prstGeom>
          <a:noFill/>
          <a:ln>
            <a:solidFill>
              <a:schemeClr val="tx1"/>
            </a:solidFill>
          </a:ln>
        </p:spPr>
        <p:txBody>
          <a:bodyPr wrap="square" rtlCol="0" anchor="ctr" anchorCtr="0">
            <a:noAutofit/>
          </a:bodyPr>
          <a:lstStyle/>
          <a:p>
            <a:pPr algn="ctr"/>
            <a:r>
              <a:rPr lang="fr-FR" dirty="0" smtClean="0"/>
              <a:t>Apprentissage d’un modèle de </a:t>
            </a:r>
            <a:r>
              <a:rPr lang="fr-FR" i="1" dirty="0" smtClean="0"/>
              <a:t>machine </a:t>
            </a:r>
            <a:r>
              <a:rPr lang="fr-FR" i="1" dirty="0" err="1" smtClean="0"/>
              <a:t>learning</a:t>
            </a:r>
            <a:endParaRPr lang="fr-FR" i="1" dirty="0"/>
          </a:p>
        </p:txBody>
      </p:sp>
      <p:cxnSp>
        <p:nvCxnSpPr>
          <p:cNvPr id="14" name="Connecteur droit avec flèche 13"/>
          <p:cNvCxnSpPr/>
          <p:nvPr/>
        </p:nvCxnSpPr>
        <p:spPr>
          <a:xfrm flipV="1">
            <a:off x="1132752" y="3545990"/>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p:nvPr/>
        </p:nvCxnSpPr>
        <p:spPr>
          <a:xfrm>
            <a:off x="1132752" y="2380449"/>
            <a:ext cx="0" cy="116554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Connecteur droit avec flèche 16"/>
          <p:cNvCxnSpPr/>
          <p:nvPr/>
        </p:nvCxnSpPr>
        <p:spPr>
          <a:xfrm flipH="1">
            <a:off x="1132752" y="2380449"/>
            <a:ext cx="572032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Connecteur droit avec flèche 21"/>
          <p:cNvCxnSpPr>
            <a:stCxn id="11" idx="2"/>
          </p:cNvCxnSpPr>
          <p:nvPr/>
        </p:nvCxnSpPr>
        <p:spPr>
          <a:xfrm flipH="1">
            <a:off x="6853076" y="1942517"/>
            <a:ext cx="1" cy="43793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5" name="Groupe 44"/>
          <p:cNvGrpSpPr/>
          <p:nvPr/>
        </p:nvGrpSpPr>
        <p:grpSpPr>
          <a:xfrm>
            <a:off x="4702533" y="3186450"/>
            <a:ext cx="3158443" cy="300082"/>
            <a:chOff x="4702533" y="3186450"/>
            <a:chExt cx="3158443" cy="300082"/>
          </a:xfrm>
        </p:grpSpPr>
        <p:sp>
          <p:nvSpPr>
            <p:cNvPr id="26" name="ZoneTexte 25"/>
            <p:cNvSpPr txBox="1"/>
            <p:nvPr/>
          </p:nvSpPr>
          <p:spPr>
            <a:xfrm>
              <a:off x="5290965" y="3186450"/>
              <a:ext cx="2570011" cy="300082"/>
            </a:xfrm>
            <a:prstGeom prst="rect">
              <a:avLst/>
            </a:prstGeom>
            <a:noFill/>
            <a:ln>
              <a:solidFill>
                <a:srgbClr val="00B050"/>
              </a:solidFill>
            </a:ln>
          </p:spPr>
          <p:txBody>
            <a:bodyPr wrap="square" rtlCol="0">
              <a:spAutoFit/>
            </a:bodyPr>
            <a:lstStyle/>
            <a:p>
              <a:pPr algn="ctr"/>
              <a:r>
                <a:rPr lang="fr-FR" dirty="0" smtClean="0">
                  <a:solidFill>
                    <a:srgbClr val="00B050"/>
                  </a:solidFill>
                </a:rPr>
                <a:t>Prédictions peu coûteuses</a:t>
              </a:r>
              <a:endParaRPr lang="fr-FR" dirty="0">
                <a:solidFill>
                  <a:srgbClr val="00B050"/>
                </a:solidFill>
              </a:endParaRPr>
            </a:p>
          </p:txBody>
        </p:sp>
        <p:cxnSp>
          <p:nvCxnSpPr>
            <p:cNvPr id="27" name="Connecteur droit avec flèche 26"/>
            <p:cNvCxnSpPr/>
            <p:nvPr/>
          </p:nvCxnSpPr>
          <p:spPr>
            <a:xfrm flipV="1">
              <a:off x="4702533" y="3332629"/>
              <a:ext cx="588433" cy="1"/>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grpSp>
      <p:grpSp>
        <p:nvGrpSpPr>
          <p:cNvPr id="42" name="Groupe 41"/>
          <p:cNvGrpSpPr/>
          <p:nvPr/>
        </p:nvGrpSpPr>
        <p:grpSpPr>
          <a:xfrm>
            <a:off x="3195961" y="1942517"/>
            <a:ext cx="5094633" cy="1135458"/>
            <a:chOff x="3195961" y="1942517"/>
            <a:chExt cx="5094633" cy="1135458"/>
          </a:xfrm>
        </p:grpSpPr>
        <p:sp>
          <p:nvSpPr>
            <p:cNvPr id="28" name="ZoneTexte 27"/>
            <p:cNvSpPr txBox="1"/>
            <p:nvPr/>
          </p:nvSpPr>
          <p:spPr>
            <a:xfrm>
              <a:off x="3784394" y="2622660"/>
              <a:ext cx="1838661" cy="300082"/>
            </a:xfrm>
            <a:prstGeom prst="rect">
              <a:avLst/>
            </a:prstGeom>
            <a:noFill/>
            <a:ln>
              <a:solidFill>
                <a:schemeClr val="tx2">
                  <a:lumMod val="60000"/>
                  <a:lumOff val="40000"/>
                </a:schemeClr>
              </a:solidFill>
            </a:ln>
          </p:spPr>
          <p:txBody>
            <a:bodyPr wrap="square" rtlCol="0">
              <a:spAutoFit/>
            </a:bodyPr>
            <a:lstStyle/>
            <a:p>
              <a:pPr algn="ctr"/>
              <a:r>
                <a:rPr lang="fr-FR" dirty="0" smtClean="0">
                  <a:solidFill>
                    <a:schemeClr val="tx2">
                      <a:lumMod val="60000"/>
                      <a:lumOff val="40000"/>
                    </a:schemeClr>
                  </a:solidFill>
                </a:rPr>
                <a:t>Estimation d’erreur</a:t>
              </a:r>
              <a:endParaRPr lang="fr-FR" dirty="0">
                <a:solidFill>
                  <a:schemeClr val="tx2">
                    <a:lumMod val="60000"/>
                    <a:lumOff val="40000"/>
                  </a:schemeClr>
                </a:solidFill>
              </a:endParaRPr>
            </a:p>
          </p:txBody>
        </p:sp>
        <p:cxnSp>
          <p:nvCxnSpPr>
            <p:cNvPr id="29" name="Connecteur droit avec flèche 28"/>
            <p:cNvCxnSpPr/>
            <p:nvPr/>
          </p:nvCxnSpPr>
          <p:spPr>
            <a:xfrm flipV="1">
              <a:off x="5624317" y="2792697"/>
              <a:ext cx="588433" cy="1"/>
            </a:xfrm>
            <a:prstGeom prst="straightConnector1">
              <a:avLst/>
            </a:prstGeom>
            <a:ln>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32" name="ZoneTexte 31"/>
            <p:cNvSpPr txBox="1"/>
            <p:nvPr/>
          </p:nvSpPr>
          <p:spPr>
            <a:xfrm>
              <a:off x="6211487" y="2644158"/>
              <a:ext cx="2079107" cy="300082"/>
            </a:xfrm>
            <a:prstGeom prst="rect">
              <a:avLst/>
            </a:prstGeom>
            <a:noFill/>
            <a:ln>
              <a:solidFill>
                <a:schemeClr val="tx2">
                  <a:lumMod val="60000"/>
                  <a:lumOff val="40000"/>
                </a:schemeClr>
              </a:solidFill>
            </a:ln>
          </p:spPr>
          <p:txBody>
            <a:bodyPr wrap="square" rtlCol="0">
              <a:spAutoFit/>
            </a:bodyPr>
            <a:lstStyle/>
            <a:p>
              <a:pPr algn="ctr"/>
              <a:r>
                <a:rPr lang="fr-FR" dirty="0" smtClean="0">
                  <a:solidFill>
                    <a:schemeClr val="tx2">
                      <a:lumMod val="60000"/>
                      <a:lumOff val="40000"/>
                    </a:schemeClr>
                  </a:solidFill>
                </a:rPr>
                <a:t>Enrichissement du plan</a:t>
              </a:r>
              <a:endParaRPr lang="fr-FR" dirty="0">
                <a:solidFill>
                  <a:schemeClr val="tx2">
                    <a:lumMod val="60000"/>
                    <a:lumOff val="40000"/>
                  </a:schemeClr>
                </a:solidFill>
              </a:endParaRPr>
            </a:p>
          </p:txBody>
        </p:sp>
        <p:cxnSp>
          <p:nvCxnSpPr>
            <p:cNvPr id="33" name="Connecteur droit avec flèche 32"/>
            <p:cNvCxnSpPr/>
            <p:nvPr/>
          </p:nvCxnSpPr>
          <p:spPr>
            <a:xfrm>
              <a:off x="3195961" y="2786347"/>
              <a:ext cx="0" cy="291628"/>
            </a:xfrm>
            <a:prstGeom prst="straightConnector1">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Connecteur droit avec flèche 37"/>
            <p:cNvCxnSpPr/>
            <p:nvPr/>
          </p:nvCxnSpPr>
          <p:spPr>
            <a:xfrm flipV="1">
              <a:off x="3195961" y="2784958"/>
              <a:ext cx="588433" cy="1"/>
            </a:xfrm>
            <a:prstGeom prst="straightConnector1">
              <a:avLst/>
            </a:prstGeom>
            <a:ln>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p:cNvCxnSpPr>
              <a:stCxn id="32" idx="0"/>
            </p:cNvCxnSpPr>
            <p:nvPr/>
          </p:nvCxnSpPr>
          <p:spPr>
            <a:xfrm flipH="1" flipV="1">
              <a:off x="7251040" y="1942517"/>
              <a:ext cx="1" cy="701641"/>
            </a:xfrm>
            <a:prstGeom prst="straightConnector1">
              <a:avLst/>
            </a:prstGeom>
            <a:ln>
              <a:solidFill>
                <a:schemeClr val="tx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46" name="Groupe 45"/>
          <p:cNvGrpSpPr/>
          <p:nvPr/>
        </p:nvGrpSpPr>
        <p:grpSpPr>
          <a:xfrm>
            <a:off x="4702533" y="3576678"/>
            <a:ext cx="3158442" cy="507831"/>
            <a:chOff x="4702533" y="3576678"/>
            <a:chExt cx="3158442" cy="507831"/>
          </a:xfrm>
        </p:grpSpPr>
        <p:cxnSp>
          <p:nvCxnSpPr>
            <p:cNvPr id="43" name="Connecteur droit avec flèche 42"/>
            <p:cNvCxnSpPr/>
            <p:nvPr/>
          </p:nvCxnSpPr>
          <p:spPr>
            <a:xfrm flipV="1">
              <a:off x="4702533" y="3830594"/>
              <a:ext cx="588433" cy="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ZoneTexte 43"/>
            <p:cNvSpPr txBox="1"/>
            <p:nvPr/>
          </p:nvSpPr>
          <p:spPr>
            <a:xfrm>
              <a:off x="5290964" y="3576678"/>
              <a:ext cx="2570011" cy="507831"/>
            </a:xfrm>
            <a:prstGeom prst="rect">
              <a:avLst/>
            </a:prstGeom>
            <a:noFill/>
            <a:ln>
              <a:solidFill>
                <a:srgbClr val="FF0000"/>
              </a:solidFill>
            </a:ln>
          </p:spPr>
          <p:txBody>
            <a:bodyPr wrap="square" rtlCol="0">
              <a:spAutoFit/>
            </a:bodyPr>
            <a:lstStyle/>
            <a:p>
              <a:pPr algn="ctr"/>
              <a:r>
                <a:rPr lang="fr-FR" dirty="0" smtClean="0">
                  <a:solidFill>
                    <a:srgbClr val="FF0000"/>
                  </a:solidFill>
                </a:rPr>
                <a:t>Intégration du </a:t>
              </a:r>
              <a:r>
                <a:rPr lang="fr-FR" dirty="0" err="1" smtClean="0">
                  <a:solidFill>
                    <a:srgbClr val="FF0000"/>
                  </a:solidFill>
                </a:rPr>
                <a:t>métamodèle</a:t>
              </a:r>
              <a:r>
                <a:rPr lang="fr-FR" dirty="0" smtClean="0">
                  <a:solidFill>
                    <a:srgbClr val="FF0000"/>
                  </a:solidFill>
                </a:rPr>
                <a:t> à un autre modèle (physique ?)</a:t>
              </a:r>
              <a:endParaRPr lang="fr-FR" dirty="0">
                <a:solidFill>
                  <a:srgbClr val="FF0000"/>
                </a:solidFill>
              </a:endParaRPr>
            </a:p>
          </p:txBody>
        </p:sp>
      </p:grpSp>
    </p:spTree>
    <p:extLst>
      <p:ext uri="{BB962C8B-B14F-4D97-AF65-F5344CB8AC3E}">
        <p14:creationId xmlns:p14="http://schemas.microsoft.com/office/powerpoint/2010/main" val="3791109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p:sp>
        <p:nvSpPr>
          <p:cNvPr id="4" name="Espace réservé du texte 3"/>
          <p:cNvSpPr>
            <a:spLocks noGrp="1"/>
          </p:cNvSpPr>
          <p:nvPr>
            <p:ph type="body" sz="quarter" idx="11"/>
          </p:nvPr>
        </p:nvSpPr>
        <p:spPr/>
        <p:txBody>
          <a:bodyPr/>
          <a:lstStyle/>
          <a:p>
            <a:r>
              <a:rPr lang="fr-FR" dirty="0" smtClean="0"/>
              <a:t>Enrichissement de modèle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11</a:t>
            </a:fld>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883" y="1133418"/>
            <a:ext cx="2880000" cy="1920000"/>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45" y="1133418"/>
            <a:ext cx="2880000" cy="192000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685" y="1133418"/>
            <a:ext cx="2880000" cy="1920000"/>
          </a:xfrm>
          <a:prstGeom prst="rect">
            <a:avLst/>
          </a:prstGeom>
        </p:spPr>
      </p:pic>
      <p:grpSp>
        <p:nvGrpSpPr>
          <p:cNvPr id="3" name="Groupe 2"/>
          <p:cNvGrpSpPr/>
          <p:nvPr/>
        </p:nvGrpSpPr>
        <p:grpSpPr>
          <a:xfrm>
            <a:off x="213015" y="2093418"/>
            <a:ext cx="8596868" cy="2880000"/>
            <a:chOff x="213015" y="2093418"/>
            <a:chExt cx="8596868" cy="2880000"/>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15" y="3053418"/>
              <a:ext cx="2880000" cy="1920000"/>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8455" y="3053418"/>
              <a:ext cx="2880000" cy="1920000"/>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883" y="2982403"/>
              <a:ext cx="2880000" cy="1920000"/>
            </a:xfrm>
            <a:prstGeom prst="rect">
              <a:avLst/>
            </a:prstGeom>
          </p:spPr>
        </p:pic>
        <p:cxnSp>
          <p:nvCxnSpPr>
            <p:cNvPr id="13" name="Connecteur droit avec flèche 12"/>
            <p:cNvCxnSpPr/>
            <p:nvPr/>
          </p:nvCxnSpPr>
          <p:spPr>
            <a:xfrm>
              <a:off x="1085167" y="4015799"/>
              <a:ext cx="6886575" cy="0"/>
            </a:xfrm>
            <a:prstGeom prst="straightConnector1">
              <a:avLst/>
            </a:prstGeom>
            <a:ln w="57150">
              <a:solidFill>
                <a:srgbClr val="5188C7">
                  <a:alpha val="5803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085167" y="2093418"/>
              <a:ext cx="6886575" cy="0"/>
            </a:xfrm>
            <a:prstGeom prst="straightConnector1">
              <a:avLst/>
            </a:prstGeom>
            <a:ln w="57150">
              <a:solidFill>
                <a:srgbClr val="5188C7">
                  <a:alpha val="58039"/>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1085166" y="2981486"/>
              <a:ext cx="6886575" cy="0"/>
            </a:xfrm>
            <a:prstGeom prst="straightConnector1">
              <a:avLst/>
            </a:prstGeom>
            <a:ln w="57150">
              <a:solidFill>
                <a:srgbClr val="5188C7">
                  <a:alpha val="58039"/>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7943850" y="2121993"/>
              <a:ext cx="0" cy="832011"/>
            </a:xfrm>
            <a:prstGeom prst="straightConnector1">
              <a:avLst/>
            </a:prstGeom>
            <a:ln w="57150">
              <a:solidFill>
                <a:srgbClr val="5188C7">
                  <a:alpha val="58039"/>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1113740" y="3010060"/>
              <a:ext cx="685" cy="976153"/>
            </a:xfrm>
            <a:prstGeom prst="straightConnector1">
              <a:avLst/>
            </a:prstGeom>
            <a:ln w="57150">
              <a:solidFill>
                <a:srgbClr val="5188C7">
                  <a:alpha val="58039"/>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169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71450" y="1226936"/>
            <a:ext cx="4752975" cy="715581"/>
          </a:xfrm>
          <a:prstGeom prst="rect">
            <a:avLst/>
          </a:prstGeom>
          <a:solidFill>
            <a:schemeClr val="accent1">
              <a:lumMod val="40000"/>
              <a:lumOff val="60000"/>
            </a:scheme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Modèles mixtes : stratégies</a:t>
            </a:r>
          </a:p>
        </p:txBody>
      </p:sp>
      <p:sp>
        <p:nvSpPr>
          <p:cNvPr id="4" name="Espace réservé du texte 3"/>
          <p:cNvSpPr>
            <a:spLocks noGrp="1"/>
          </p:cNvSpPr>
          <p:nvPr>
            <p:ph type="body" sz="quarter" idx="11"/>
          </p:nvPr>
        </p:nvSpPr>
        <p:spPr/>
        <p:txBody>
          <a:bodyPr/>
          <a:lstStyle/>
          <a:p>
            <a:r>
              <a:rPr lang="fr-FR" dirty="0" smtClean="0"/>
              <a:t>Réduction de modèle : Prédire un grand nombre de sorties</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12</a:t>
            </a:fld>
            <a:endParaRPr lang="fr-FR" dirty="0"/>
          </a:p>
        </p:txBody>
      </p:sp>
      <p:sp>
        <p:nvSpPr>
          <p:cNvPr id="6" name="ZoneTexte 5"/>
          <p:cNvSpPr txBox="1"/>
          <p:nvPr/>
        </p:nvSpPr>
        <p:spPr>
          <a:xfrm>
            <a:off x="247384" y="1338549"/>
            <a:ext cx="1819344" cy="507831"/>
          </a:xfrm>
          <a:prstGeom prst="rect">
            <a:avLst/>
          </a:prstGeom>
          <a:noFill/>
          <a:ln>
            <a:solidFill>
              <a:schemeClr val="tx1"/>
            </a:solidFill>
          </a:ln>
        </p:spPr>
        <p:txBody>
          <a:bodyPr wrap="none" rtlCol="0">
            <a:spAutoFit/>
          </a:bodyPr>
          <a:lstStyle/>
          <a:p>
            <a:pPr algn="ctr"/>
            <a:r>
              <a:rPr lang="fr-FR" dirty="0" smtClean="0"/>
              <a:t>Essais expérimentaux</a:t>
            </a:r>
          </a:p>
          <a:p>
            <a:pPr algn="ctr"/>
            <a:r>
              <a:rPr lang="fr-FR" dirty="0" smtClean="0"/>
              <a:t>(faible nombre)</a:t>
            </a:r>
            <a:endParaRPr lang="fr-FR" dirty="0"/>
          </a:p>
        </p:txBody>
      </p:sp>
      <p:sp>
        <p:nvSpPr>
          <p:cNvPr id="7" name="ZoneTexte 6"/>
          <p:cNvSpPr txBox="1"/>
          <p:nvPr/>
        </p:nvSpPr>
        <p:spPr>
          <a:xfrm>
            <a:off x="2655161" y="1442423"/>
            <a:ext cx="1858202" cy="300082"/>
          </a:xfrm>
          <a:prstGeom prst="rect">
            <a:avLst/>
          </a:prstGeom>
          <a:noFill/>
          <a:ln>
            <a:solidFill>
              <a:schemeClr val="tx1"/>
            </a:solidFill>
          </a:ln>
        </p:spPr>
        <p:txBody>
          <a:bodyPr wrap="none" rtlCol="0">
            <a:spAutoFit/>
          </a:bodyPr>
          <a:lstStyle/>
          <a:p>
            <a:pPr algn="ctr"/>
            <a:r>
              <a:rPr lang="fr-FR" dirty="0" smtClean="0"/>
              <a:t>Recalage d’un modèle</a:t>
            </a:r>
            <a:endParaRPr lang="fr-FR" dirty="0"/>
          </a:p>
        </p:txBody>
      </p:sp>
      <p:cxnSp>
        <p:nvCxnSpPr>
          <p:cNvPr id="8" name="Connecteur droit avec flèche 7"/>
          <p:cNvCxnSpPr>
            <a:stCxn id="6" idx="3"/>
            <a:endCxn id="7" idx="1"/>
          </p:cNvCxnSpPr>
          <p:nvPr/>
        </p:nvCxnSpPr>
        <p:spPr>
          <a:xfrm flipV="1">
            <a:off x="2066728" y="1592464"/>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 name="Groupe 15"/>
          <p:cNvGrpSpPr/>
          <p:nvPr/>
        </p:nvGrpSpPr>
        <p:grpSpPr>
          <a:xfrm>
            <a:off x="265711" y="2380449"/>
            <a:ext cx="2201265" cy="1497120"/>
            <a:chOff x="265711" y="2380449"/>
            <a:chExt cx="2201265" cy="1497120"/>
          </a:xfrm>
        </p:grpSpPr>
        <p:sp>
          <p:nvSpPr>
            <p:cNvPr id="11" name="ZoneTexte 10"/>
            <p:cNvSpPr txBox="1"/>
            <p:nvPr/>
          </p:nvSpPr>
          <p:spPr>
            <a:xfrm>
              <a:off x="854144" y="3214410"/>
              <a:ext cx="1612832" cy="663159"/>
            </a:xfrm>
            <a:prstGeom prst="rect">
              <a:avLst/>
            </a:prstGeom>
            <a:noFill/>
            <a:ln>
              <a:solidFill>
                <a:schemeClr val="tx1"/>
              </a:solidFill>
            </a:ln>
          </p:spPr>
          <p:txBody>
            <a:bodyPr wrap="square" rtlCol="0" anchor="ctr" anchorCtr="0">
              <a:noAutofit/>
            </a:bodyPr>
            <a:lstStyle/>
            <a:p>
              <a:pPr algn="ctr"/>
              <a:r>
                <a:rPr lang="fr-FR" dirty="0" smtClean="0"/>
                <a:t>Calcul d’une base réduite</a:t>
              </a:r>
              <a:endParaRPr lang="fr-FR" dirty="0"/>
            </a:p>
          </p:txBody>
        </p:sp>
        <p:cxnSp>
          <p:nvCxnSpPr>
            <p:cNvPr id="12" name="Connecteur droit avec flèche 11"/>
            <p:cNvCxnSpPr/>
            <p:nvPr/>
          </p:nvCxnSpPr>
          <p:spPr>
            <a:xfrm flipV="1">
              <a:off x="265711" y="3547238"/>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p:cNvCxnSpPr/>
            <p:nvPr/>
          </p:nvCxnSpPr>
          <p:spPr>
            <a:xfrm>
              <a:off x="265711" y="2380449"/>
              <a:ext cx="0" cy="116554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eur droit avec flèche 13"/>
            <p:cNvCxnSpPr/>
            <p:nvPr/>
          </p:nvCxnSpPr>
          <p:spPr>
            <a:xfrm flipH="1">
              <a:off x="265712" y="2380449"/>
              <a:ext cx="2079106"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e 17"/>
          <p:cNvGrpSpPr/>
          <p:nvPr/>
        </p:nvGrpSpPr>
        <p:grpSpPr>
          <a:xfrm>
            <a:off x="2344818" y="1133418"/>
            <a:ext cx="6246732" cy="1397072"/>
            <a:chOff x="2344818" y="1133418"/>
            <a:chExt cx="6246732" cy="1397072"/>
          </a:xfrm>
        </p:grpSpPr>
        <p:cxnSp>
          <p:nvCxnSpPr>
            <p:cNvPr id="9" name="Connecteur droit avec flèche 8"/>
            <p:cNvCxnSpPr/>
            <p:nvPr/>
          </p:nvCxnSpPr>
          <p:spPr>
            <a:xfrm flipV="1">
              <a:off x="4513363" y="1584727"/>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 name="Groupe 2"/>
            <p:cNvGrpSpPr/>
            <p:nvPr/>
          </p:nvGrpSpPr>
          <p:grpSpPr>
            <a:xfrm>
              <a:off x="2344818" y="1133418"/>
              <a:ext cx="6246732" cy="1397072"/>
              <a:chOff x="2344818" y="1133418"/>
              <a:chExt cx="6246732" cy="1397072"/>
            </a:xfrm>
          </p:grpSpPr>
          <p:sp>
            <p:nvSpPr>
              <p:cNvPr id="10" name="ZoneTexte 9"/>
              <p:cNvSpPr txBox="1"/>
              <p:nvPr/>
            </p:nvSpPr>
            <p:spPr>
              <a:xfrm>
                <a:off x="5111321" y="1133418"/>
                <a:ext cx="3480229" cy="923330"/>
              </a:xfrm>
              <a:prstGeom prst="rect">
                <a:avLst/>
              </a:prstGeom>
              <a:noFill/>
              <a:ln>
                <a:solidFill>
                  <a:schemeClr val="tx1"/>
                </a:solidFill>
              </a:ln>
            </p:spPr>
            <p:txBody>
              <a:bodyPr wrap="square" rtlCol="0">
                <a:spAutoFit/>
              </a:bodyPr>
              <a:lstStyle/>
              <a:p>
                <a:r>
                  <a:rPr lang="fr-FR" dirty="0" smtClean="0"/>
                  <a:t>Création d’un plan d’expérience numérique (modèle coûteux)</a:t>
                </a:r>
              </a:p>
              <a:p>
                <a:pPr marL="285750" indent="-285750">
                  <a:buFontTx/>
                  <a:buChar char="-"/>
                </a:pPr>
                <a:r>
                  <a:rPr lang="fr-FR" dirty="0" smtClean="0"/>
                  <a:t>Plusieurs jeux de paramètres</a:t>
                </a:r>
              </a:p>
              <a:p>
                <a:pPr marL="285750" indent="-285750">
                  <a:buFontTx/>
                  <a:buChar char="-"/>
                </a:pPr>
                <a:r>
                  <a:rPr lang="fr-FR" dirty="0" smtClean="0"/>
                  <a:t>Modèle temporel</a:t>
                </a:r>
                <a:endParaRPr lang="fr-FR" dirty="0"/>
              </a:p>
            </p:txBody>
          </p:sp>
          <p:cxnSp>
            <p:nvCxnSpPr>
              <p:cNvPr id="15" name="Connecteur droit avec flèche 14"/>
              <p:cNvCxnSpPr>
                <a:stCxn id="10" idx="2"/>
              </p:cNvCxnSpPr>
              <p:nvPr/>
            </p:nvCxnSpPr>
            <p:spPr>
              <a:xfrm>
                <a:off x="6851436" y="2056748"/>
                <a:ext cx="0" cy="32370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8" name="ZoneTexte 37"/>
              <p:cNvSpPr txBox="1"/>
              <p:nvPr/>
            </p:nvSpPr>
            <p:spPr>
              <a:xfrm>
                <a:off x="2344818" y="2230408"/>
                <a:ext cx="3238323" cy="300082"/>
              </a:xfrm>
              <a:prstGeom prst="rect">
                <a:avLst/>
              </a:prstGeom>
              <a:noFill/>
              <a:ln>
                <a:solidFill>
                  <a:schemeClr val="tx1"/>
                </a:solidFill>
              </a:ln>
            </p:spPr>
            <p:txBody>
              <a:bodyPr wrap="none" rtlCol="0">
                <a:spAutoFit/>
              </a:bodyPr>
              <a:lstStyle/>
              <a:p>
                <a:pPr algn="ctr"/>
                <a:r>
                  <a:rPr lang="fr-FR" dirty="0" smtClean="0"/>
                  <a:t>Sélection d’un grand nombre de données</a:t>
                </a:r>
                <a:endParaRPr lang="fr-FR" dirty="0"/>
              </a:p>
            </p:txBody>
          </p:sp>
          <p:cxnSp>
            <p:nvCxnSpPr>
              <p:cNvPr id="39" name="Connecteur droit avec flèche 38"/>
              <p:cNvCxnSpPr/>
              <p:nvPr/>
            </p:nvCxnSpPr>
            <p:spPr>
              <a:xfrm flipH="1">
                <a:off x="5583141" y="2380449"/>
                <a:ext cx="126829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17" name="Groupe 16"/>
          <p:cNvGrpSpPr/>
          <p:nvPr/>
        </p:nvGrpSpPr>
        <p:grpSpPr>
          <a:xfrm>
            <a:off x="2466976" y="2886244"/>
            <a:ext cx="2714625" cy="1152356"/>
            <a:chOff x="2466976" y="2886244"/>
            <a:chExt cx="2714625" cy="1152356"/>
          </a:xfrm>
        </p:grpSpPr>
        <p:sp>
          <p:nvSpPr>
            <p:cNvPr id="41" name="ZoneTexte 40"/>
            <p:cNvSpPr txBox="1"/>
            <p:nvPr/>
          </p:nvSpPr>
          <p:spPr>
            <a:xfrm>
              <a:off x="3055409" y="2886244"/>
              <a:ext cx="2126192" cy="1152356"/>
            </a:xfrm>
            <a:prstGeom prst="rect">
              <a:avLst/>
            </a:prstGeom>
            <a:noFill/>
            <a:ln>
              <a:solidFill>
                <a:schemeClr val="tx1"/>
              </a:solidFill>
            </a:ln>
          </p:spPr>
          <p:txBody>
            <a:bodyPr wrap="square" rtlCol="0" anchor="ctr" anchorCtr="0">
              <a:noAutofit/>
            </a:bodyPr>
            <a:lstStyle/>
            <a:p>
              <a:pPr algn="ctr"/>
              <a:r>
                <a:rPr lang="fr-FR" dirty="0" smtClean="0"/>
                <a:t>Calcul des coefficients de projection entre les paramètres et la base réduite par </a:t>
              </a:r>
              <a:r>
                <a:rPr lang="fr-FR" i="1" dirty="0" smtClean="0"/>
                <a:t>machine </a:t>
              </a:r>
              <a:r>
                <a:rPr lang="fr-FR" i="1" dirty="0" err="1" smtClean="0"/>
                <a:t>learning</a:t>
              </a:r>
              <a:endParaRPr lang="fr-FR" i="1" dirty="0"/>
            </a:p>
          </p:txBody>
        </p:sp>
        <p:cxnSp>
          <p:nvCxnSpPr>
            <p:cNvPr id="42" name="Connecteur droit avec flèche 41"/>
            <p:cNvCxnSpPr/>
            <p:nvPr/>
          </p:nvCxnSpPr>
          <p:spPr>
            <a:xfrm flipV="1">
              <a:off x="2466976" y="3545989"/>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e 48"/>
          <p:cNvGrpSpPr/>
          <p:nvPr/>
        </p:nvGrpSpPr>
        <p:grpSpPr>
          <a:xfrm>
            <a:off x="5181600" y="2886244"/>
            <a:ext cx="3781424" cy="1049855"/>
            <a:chOff x="5181600" y="2886244"/>
            <a:chExt cx="3781424" cy="1049855"/>
          </a:xfrm>
        </p:grpSpPr>
        <p:grpSp>
          <p:nvGrpSpPr>
            <p:cNvPr id="43" name="Groupe 42"/>
            <p:cNvGrpSpPr/>
            <p:nvPr/>
          </p:nvGrpSpPr>
          <p:grpSpPr>
            <a:xfrm>
              <a:off x="5181600" y="2886244"/>
              <a:ext cx="3781424" cy="507831"/>
              <a:chOff x="4702533" y="3077340"/>
              <a:chExt cx="3240057" cy="507831"/>
            </a:xfrm>
          </p:grpSpPr>
          <p:sp>
            <p:nvSpPr>
              <p:cNvPr id="44" name="ZoneTexte 43"/>
              <p:cNvSpPr txBox="1"/>
              <p:nvPr/>
            </p:nvSpPr>
            <p:spPr>
              <a:xfrm>
                <a:off x="5290965" y="3077340"/>
                <a:ext cx="2651625" cy="507831"/>
              </a:xfrm>
              <a:prstGeom prst="rect">
                <a:avLst/>
              </a:prstGeom>
              <a:noFill/>
              <a:ln>
                <a:solidFill>
                  <a:srgbClr val="00B050"/>
                </a:solidFill>
              </a:ln>
            </p:spPr>
            <p:txBody>
              <a:bodyPr wrap="square" rtlCol="0">
                <a:spAutoFit/>
              </a:bodyPr>
              <a:lstStyle/>
              <a:p>
                <a:pPr algn="ctr"/>
                <a:r>
                  <a:rPr lang="fr-FR" dirty="0" smtClean="0">
                    <a:solidFill>
                      <a:srgbClr val="00B050"/>
                    </a:solidFill>
                  </a:rPr>
                  <a:t>Estimation rapide de nouveaux points pour des paramètres différents</a:t>
                </a:r>
                <a:endParaRPr lang="fr-FR" dirty="0">
                  <a:solidFill>
                    <a:srgbClr val="00B050"/>
                  </a:solidFill>
                </a:endParaRPr>
              </a:p>
            </p:txBody>
          </p:sp>
          <p:cxnSp>
            <p:nvCxnSpPr>
              <p:cNvPr id="45" name="Connecteur droit avec flèche 44"/>
              <p:cNvCxnSpPr/>
              <p:nvPr/>
            </p:nvCxnSpPr>
            <p:spPr>
              <a:xfrm flipV="1">
                <a:off x="4702533" y="3332629"/>
                <a:ext cx="588433" cy="1"/>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grpSp>
        <p:grpSp>
          <p:nvGrpSpPr>
            <p:cNvPr id="46" name="Groupe 45"/>
            <p:cNvGrpSpPr/>
            <p:nvPr/>
          </p:nvGrpSpPr>
          <p:grpSpPr>
            <a:xfrm>
              <a:off x="5181600" y="3636017"/>
              <a:ext cx="3781424" cy="300082"/>
              <a:chOff x="4702533" y="3182588"/>
              <a:chExt cx="3240057" cy="300082"/>
            </a:xfrm>
          </p:grpSpPr>
          <p:sp>
            <p:nvSpPr>
              <p:cNvPr id="47" name="ZoneTexte 46"/>
              <p:cNvSpPr txBox="1"/>
              <p:nvPr/>
            </p:nvSpPr>
            <p:spPr>
              <a:xfrm>
                <a:off x="5290965" y="3182588"/>
                <a:ext cx="2651625" cy="300082"/>
              </a:xfrm>
              <a:prstGeom prst="rect">
                <a:avLst/>
              </a:prstGeom>
              <a:noFill/>
              <a:ln>
                <a:solidFill>
                  <a:srgbClr val="00B050"/>
                </a:solidFill>
              </a:ln>
            </p:spPr>
            <p:txBody>
              <a:bodyPr wrap="square" rtlCol="0">
                <a:spAutoFit/>
              </a:bodyPr>
              <a:lstStyle/>
              <a:p>
                <a:pPr algn="ctr"/>
                <a:r>
                  <a:rPr lang="fr-FR" dirty="0" smtClean="0">
                    <a:solidFill>
                      <a:srgbClr val="00B050"/>
                    </a:solidFill>
                  </a:rPr>
                  <a:t>Ajout de pas de temps</a:t>
                </a:r>
                <a:endParaRPr lang="fr-FR" dirty="0">
                  <a:solidFill>
                    <a:srgbClr val="00B050"/>
                  </a:solidFill>
                </a:endParaRPr>
              </a:p>
            </p:txBody>
          </p:sp>
          <p:cxnSp>
            <p:nvCxnSpPr>
              <p:cNvPr id="48" name="Connecteur droit avec flèche 47"/>
              <p:cNvCxnSpPr/>
              <p:nvPr/>
            </p:nvCxnSpPr>
            <p:spPr>
              <a:xfrm flipV="1">
                <a:off x="4702533" y="3332629"/>
                <a:ext cx="588433" cy="1"/>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grpSp>
      </p:grpSp>
      <p:sp>
        <p:nvSpPr>
          <p:cNvPr id="51" name="ZoneTexte 50"/>
          <p:cNvSpPr txBox="1"/>
          <p:nvPr/>
        </p:nvSpPr>
        <p:spPr>
          <a:xfrm>
            <a:off x="460868" y="4143742"/>
            <a:ext cx="4600649" cy="715581"/>
          </a:xfrm>
          <a:prstGeom prst="rect">
            <a:avLst/>
          </a:prstGeom>
          <a:noFill/>
          <a:ln>
            <a:noFill/>
          </a:ln>
        </p:spPr>
        <p:txBody>
          <a:bodyPr wrap="square" rtlCol="0">
            <a:spAutoFit/>
          </a:bodyPr>
          <a:lstStyle/>
          <a:p>
            <a:pPr algn="ctr"/>
            <a:r>
              <a:rPr lang="fr-FR" dirty="0" smtClean="0">
                <a:solidFill>
                  <a:srgbClr val="FF0000"/>
                </a:solidFill>
              </a:rPr>
              <a:t>On tire profit du fait que les grandeurs de sortie sont corrélées entre elles plutôt que de réaliser une régression pour chaque grandeur.</a:t>
            </a:r>
            <a:endParaRPr lang="fr-FR" dirty="0">
              <a:solidFill>
                <a:srgbClr val="FF0000"/>
              </a:solidFill>
            </a:endParaRPr>
          </a:p>
        </p:txBody>
      </p:sp>
      <p:cxnSp>
        <p:nvCxnSpPr>
          <p:cNvPr id="52" name="Connecteur droit avec flèche 51"/>
          <p:cNvCxnSpPr>
            <a:stCxn id="51" idx="0"/>
          </p:cNvCxnSpPr>
          <p:nvPr/>
        </p:nvCxnSpPr>
        <p:spPr>
          <a:xfrm flipH="1" flipV="1">
            <a:off x="2066728" y="3650270"/>
            <a:ext cx="694465" cy="493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1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p:sp>
        <p:nvSpPr>
          <p:cNvPr id="3" name="Espace réservé du texte 2"/>
          <p:cNvSpPr>
            <a:spLocks noGrp="1"/>
          </p:cNvSpPr>
          <p:nvPr>
            <p:ph type="body" sz="quarter" idx="10"/>
          </p:nvPr>
        </p:nvSpPr>
        <p:spPr/>
        <p:txBody>
          <a:bodyPr/>
          <a:lstStyle/>
          <a:p>
            <a:r>
              <a:rPr lang="fr-FR" b="1" u="sng" dirty="0" smtClean="0"/>
              <a:t>Algorithme général :</a:t>
            </a:r>
            <a:endParaRPr lang="fr-FR" dirty="0" smtClean="0"/>
          </a:p>
          <a:p>
            <a:pPr marL="342900" indent="-342900">
              <a:buFont typeface="Arial" panose="020B0604020202020204" pitchFamily="34" charset="0"/>
              <a:buAutoNum type="arabicPeriod"/>
            </a:pPr>
            <a:r>
              <a:rPr lang="fr-FR" dirty="0" smtClean="0"/>
              <a:t>Obtenir un plan d’expériences contenant des solutions (stationnaires ou non) pour plusieurs paramètres.</a:t>
            </a:r>
          </a:p>
          <a:p>
            <a:pPr marL="342900" indent="-342900">
              <a:buFont typeface="Arial" panose="020B0604020202020204" pitchFamily="34" charset="0"/>
              <a:buAutoNum type="arabicPeriod"/>
            </a:pPr>
            <a:r>
              <a:rPr lang="fr-FR" dirty="0" smtClean="0"/>
              <a:t>Extraire une base réduite de solutions telle que le résultat du modèle est une combinaison linéaire de ce vecteurs singuliers. </a:t>
            </a:r>
            <a:r>
              <a:rPr lang="fr-FR" i="1" dirty="0">
                <a:solidFill>
                  <a:srgbClr val="00B050"/>
                </a:solidFill>
              </a:rPr>
              <a:t>Décomposition en valeurs singulières (SVD</a:t>
            </a:r>
            <a:r>
              <a:rPr lang="fr-FR" i="1" dirty="0" smtClean="0">
                <a:solidFill>
                  <a:srgbClr val="00B050"/>
                </a:solidFill>
              </a:rPr>
              <a:t>), </a:t>
            </a:r>
            <a:r>
              <a:rPr lang="fr-FR" i="1" dirty="0" err="1" smtClean="0">
                <a:solidFill>
                  <a:srgbClr val="00B050"/>
                </a:solidFill>
              </a:rPr>
              <a:t>deep</a:t>
            </a:r>
            <a:r>
              <a:rPr lang="fr-FR" i="1" dirty="0" smtClean="0">
                <a:solidFill>
                  <a:srgbClr val="00B050"/>
                </a:solidFill>
              </a:rPr>
              <a:t> </a:t>
            </a:r>
            <a:r>
              <a:rPr lang="fr-FR" i="1" dirty="0" err="1" smtClean="0">
                <a:solidFill>
                  <a:srgbClr val="00B050"/>
                </a:solidFill>
              </a:rPr>
              <a:t>learning</a:t>
            </a:r>
            <a:endParaRPr lang="fr-FR" i="1" dirty="0" smtClean="0">
              <a:solidFill>
                <a:srgbClr val="00B050"/>
              </a:solidFill>
            </a:endParaRPr>
          </a:p>
          <a:p>
            <a:pPr marL="342900" indent="-342900">
              <a:buFont typeface="Arial" panose="020B0604020202020204" pitchFamily="34" charset="0"/>
              <a:buAutoNum type="arabicPeriod"/>
            </a:pPr>
            <a:r>
              <a:rPr lang="fr-FR" dirty="0" smtClean="0"/>
              <a:t>Tronquer la base réduite pour exploiter la corrélation des résultats entre eux (par exemple les résultats à t et </a:t>
            </a:r>
            <a:r>
              <a:rPr lang="fr-FR" dirty="0" err="1" smtClean="0"/>
              <a:t>t+dt</a:t>
            </a:r>
            <a:r>
              <a:rPr lang="fr-FR" dirty="0" smtClean="0"/>
              <a:t> sont fortement corrélés). </a:t>
            </a:r>
            <a:r>
              <a:rPr lang="fr-FR" i="1" dirty="0" err="1" smtClean="0">
                <a:solidFill>
                  <a:srgbClr val="00B050"/>
                </a:solidFill>
              </a:rPr>
              <a:t>Proper</a:t>
            </a:r>
            <a:r>
              <a:rPr lang="fr-FR" i="1" dirty="0" smtClean="0">
                <a:solidFill>
                  <a:srgbClr val="00B050"/>
                </a:solidFill>
              </a:rPr>
              <a:t> </a:t>
            </a:r>
            <a:r>
              <a:rPr lang="fr-FR" i="1" dirty="0">
                <a:solidFill>
                  <a:srgbClr val="00B050"/>
                </a:solidFill>
              </a:rPr>
              <a:t>Orthogonal </a:t>
            </a:r>
            <a:r>
              <a:rPr lang="fr-FR" i="1" dirty="0" err="1">
                <a:solidFill>
                  <a:srgbClr val="00B050"/>
                </a:solidFill>
              </a:rPr>
              <a:t>Decomposition</a:t>
            </a:r>
            <a:r>
              <a:rPr lang="fr-FR" i="1" dirty="0">
                <a:solidFill>
                  <a:srgbClr val="00B050"/>
                </a:solidFill>
              </a:rPr>
              <a:t> (POD</a:t>
            </a:r>
            <a:r>
              <a:rPr lang="fr-FR" i="1" dirty="0" smtClean="0">
                <a:solidFill>
                  <a:srgbClr val="00B050"/>
                </a:solidFill>
              </a:rPr>
              <a:t>)</a:t>
            </a:r>
          </a:p>
          <a:p>
            <a:pPr marL="342900" indent="-342900">
              <a:buFont typeface="Arial" panose="020B0604020202020204" pitchFamily="34" charset="0"/>
              <a:buAutoNum type="arabicPeriod"/>
            </a:pPr>
            <a:r>
              <a:rPr lang="fr-FR" dirty="0"/>
              <a:t>Les résultats sont approximés par une combinaison linéaire de la base réduite </a:t>
            </a:r>
            <a:r>
              <a:rPr lang="fr-FR" dirty="0" smtClean="0"/>
              <a:t>tronquée</a:t>
            </a:r>
            <a:r>
              <a:rPr lang="fr-FR" dirty="0"/>
              <a:t>. </a:t>
            </a:r>
            <a:r>
              <a:rPr lang="fr-FR" i="1" dirty="0" err="1">
                <a:solidFill>
                  <a:srgbClr val="00B050"/>
                </a:solidFill>
              </a:rPr>
              <a:t>Reduced</a:t>
            </a:r>
            <a:r>
              <a:rPr lang="fr-FR" i="1" dirty="0">
                <a:solidFill>
                  <a:srgbClr val="00B050"/>
                </a:solidFill>
              </a:rPr>
              <a:t> </a:t>
            </a:r>
            <a:r>
              <a:rPr lang="fr-FR" i="1" dirty="0" err="1">
                <a:solidFill>
                  <a:srgbClr val="00B050"/>
                </a:solidFill>
              </a:rPr>
              <a:t>Order</a:t>
            </a:r>
            <a:r>
              <a:rPr lang="fr-FR" i="1" dirty="0">
                <a:solidFill>
                  <a:srgbClr val="00B050"/>
                </a:solidFill>
              </a:rPr>
              <a:t> Model (ROM)</a:t>
            </a:r>
          </a:p>
          <a:p>
            <a:pPr marL="342900" indent="-342900">
              <a:buFont typeface="Arial" panose="020B0604020202020204" pitchFamily="34" charset="0"/>
              <a:buAutoNum type="arabicPeriod"/>
            </a:pPr>
            <a:r>
              <a:rPr lang="fr-FR" dirty="0" smtClean="0"/>
              <a:t>Les coefficients sont calculés en trainant un modèle de </a:t>
            </a:r>
            <a:r>
              <a:rPr lang="fr-FR" i="1" dirty="0" smtClean="0"/>
              <a:t>machine </a:t>
            </a:r>
            <a:r>
              <a:rPr lang="fr-FR" i="1" dirty="0" err="1" smtClean="0"/>
              <a:t>learning</a:t>
            </a:r>
            <a:r>
              <a:rPr lang="fr-FR" i="1" dirty="0" smtClean="0"/>
              <a:t> </a:t>
            </a:r>
            <a:r>
              <a:rPr lang="fr-FR" dirty="0" smtClean="0"/>
              <a:t>sur le plan d’expérience initial. </a:t>
            </a:r>
            <a:r>
              <a:rPr lang="fr-FR" i="1" dirty="0" smtClean="0">
                <a:solidFill>
                  <a:srgbClr val="00B050"/>
                </a:solidFill>
              </a:rPr>
              <a:t>Réseaux de neurones, arbres de décision, processus gaussiens, etc.</a:t>
            </a:r>
          </a:p>
          <a:p>
            <a:pPr marL="342900" indent="-342900">
              <a:buFont typeface="Arial" panose="020B0604020202020204" pitchFamily="34" charset="0"/>
              <a:buAutoNum type="arabicPeriod"/>
            </a:pPr>
            <a:r>
              <a:rPr lang="fr-FR" dirty="0"/>
              <a:t>Estimation d’une nouvelle solution en combinant les vecteurs singuliers à partir du modèle entraîné</a:t>
            </a:r>
            <a:r>
              <a:rPr lang="fr-FR" dirty="0" smtClean="0">
                <a:solidFill>
                  <a:schemeClr val="tx1"/>
                </a:solidFill>
              </a:rPr>
              <a:t>.</a:t>
            </a:r>
          </a:p>
          <a:p>
            <a:pPr marL="285750" indent="-285750">
              <a:buFontTx/>
              <a:buChar char="-"/>
            </a:pPr>
            <a:endParaRPr lang="fr-FR" dirty="0"/>
          </a:p>
        </p:txBody>
      </p:sp>
      <p:sp>
        <p:nvSpPr>
          <p:cNvPr id="4" name="Espace réservé du texte 3"/>
          <p:cNvSpPr>
            <a:spLocks noGrp="1"/>
          </p:cNvSpPr>
          <p:nvPr>
            <p:ph type="body" sz="quarter" idx="11"/>
          </p:nvPr>
        </p:nvSpPr>
        <p:spPr/>
        <p:txBody>
          <a:bodyPr/>
          <a:lstStyle/>
          <a:p>
            <a:r>
              <a:rPr lang="fr-FR" dirty="0"/>
              <a:t>Réduction de modèle : Prédire un grand nombre de </a:t>
            </a:r>
            <a:r>
              <a:rPr lang="fr-FR" dirty="0" smtClean="0"/>
              <a:t>sorties</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13</a:t>
            </a:fld>
            <a:endParaRPr lang="fr-FR" dirty="0"/>
          </a:p>
        </p:txBody>
      </p:sp>
    </p:spTree>
    <p:extLst>
      <p:ext uri="{BB962C8B-B14F-4D97-AF65-F5344CB8AC3E}">
        <p14:creationId xmlns:p14="http://schemas.microsoft.com/office/powerpoint/2010/main" val="227817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398039" y="1240189"/>
                <a:ext cx="8373631" cy="2004927"/>
              </a:xfrm>
            </p:spPr>
            <p:txBody>
              <a:bodyPr/>
              <a:lstStyle/>
              <a:p>
                <a:r>
                  <a:rPr lang="fr-FR" dirty="0" smtClean="0"/>
                  <a:t>On dispose de solutions exactes pour chaque pas de temps t (nombre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𝑁</m:t>
                        </m:r>
                      </m:e>
                      <m:sub>
                        <m:r>
                          <a:rPr lang="fr-FR" b="0" i="1" smtClean="0">
                            <a:latin typeface="Cambria Math" panose="02040503050406030204" pitchFamily="18" charset="0"/>
                          </a:rPr>
                          <m:t>𝑡</m:t>
                        </m:r>
                      </m:sub>
                    </m:sSub>
                  </m:oMath>
                </a14:m>
                <a:r>
                  <a:rPr lang="fr-FR" dirty="0" smtClean="0"/>
                  <a:t>) et jeu de paramètre </a:t>
                </a:r>
                <a14:m>
                  <m:oMath xmlns:m="http://schemas.openxmlformats.org/officeDocument/2006/math">
                    <m:r>
                      <a:rPr lang="fr-FR" b="1" i="1" smtClean="0">
                        <a:latin typeface="Cambria Math" panose="02040503050406030204" pitchFamily="18" charset="0"/>
                        <a:ea typeface="Cambria Math" panose="02040503050406030204" pitchFamily="18" charset="0"/>
                      </a:rPr>
                      <m:t>𝝁</m:t>
                    </m:r>
                  </m:oMath>
                </a14:m>
                <a:r>
                  <a:rPr lang="fr-FR" dirty="0" smtClean="0"/>
                  <a:t> (</a:t>
                </a:r>
                <a14:m>
                  <m:oMath xmlns:m="http://schemas.openxmlformats.org/officeDocument/2006/math">
                    <m:r>
                      <a:rPr lang="fr-FR" b="0" i="1" smtClean="0">
                        <a:latin typeface="Cambria Math" panose="02040503050406030204" pitchFamily="18" charset="0"/>
                      </a:rPr>
                      <m:t>𝑁</m:t>
                    </m:r>
                  </m:oMath>
                </a14:m>
                <a:r>
                  <a:rPr lang="fr-FR" dirty="0" smtClean="0"/>
                  <a:t>),</a:t>
                </a:r>
                <a:endParaRPr lang="fr-FR" b="1" dirty="0" smtClean="0"/>
              </a:p>
              <a:p>
                <a:endParaRPr lang="fr-FR" dirty="0" smtClean="0"/>
              </a:p>
              <a:p>
                <a14:m>
                  <m:oMath xmlns:m="http://schemas.openxmlformats.org/officeDocument/2006/math">
                    <m:sSub>
                      <m:sSubPr>
                        <m:ctrlPr>
                          <a:rPr lang="fr-FR" i="1" smtClean="0">
                            <a:latin typeface="Cambria Math" panose="02040503050406030204" pitchFamily="18" charset="0"/>
                          </a:rPr>
                        </m:ctrlPr>
                      </m:sSubPr>
                      <m:e>
                        <m:r>
                          <a:rPr lang="fr-FR" b="1" i="0" smtClean="0">
                            <a:latin typeface="Cambria Math" panose="02040503050406030204" pitchFamily="18" charset="0"/>
                          </a:rPr>
                          <m:t>𝐮</m:t>
                        </m:r>
                      </m:e>
                      <m:sub>
                        <m:r>
                          <a:rPr lang="fr-FR" b="0" i="1" smtClean="0">
                            <a:latin typeface="Cambria Math" panose="02040503050406030204" pitchFamily="18" charset="0"/>
                          </a:rPr>
                          <m:t>h</m:t>
                        </m:r>
                      </m:sub>
                    </m:sSub>
                  </m:oMath>
                </a14:m>
                <a:r>
                  <a:rPr lang="fr-FR" dirty="0" smtClean="0"/>
                  <a:t> est un vecteur de longueur égale au nombre de grandeurs de sortie (</a:t>
                </a:r>
                <a14:m>
                  <m:oMath xmlns:m="http://schemas.openxmlformats.org/officeDocument/2006/math">
                    <m:sSub>
                      <m:sSubPr>
                        <m:ctrlPr>
                          <a:rPr lang="fr-FR" i="1">
                            <a:latin typeface="Cambria Math" panose="02040503050406030204" pitchFamily="18" charset="0"/>
                          </a:rPr>
                        </m:ctrlPr>
                      </m:sSubPr>
                      <m:e>
                        <m:r>
                          <a:rPr lang="fr-FR" b="0" i="1" smtClean="0">
                            <a:latin typeface="Cambria Math" panose="02040503050406030204" pitchFamily="18" charset="0"/>
                          </a:rPr>
                          <m:t>𝑁</m:t>
                        </m:r>
                      </m:e>
                      <m:sub>
                        <m:r>
                          <a:rPr lang="fr-FR" i="1">
                            <a:latin typeface="Cambria Math" panose="02040503050406030204" pitchFamily="18" charset="0"/>
                          </a:rPr>
                          <m:t>h</m:t>
                        </m:r>
                      </m:sub>
                    </m:sSub>
                  </m:oMath>
                </a14:m>
                <a:r>
                  <a:rPr lang="fr-FR" dirty="0" smtClean="0"/>
                  <a:t>)</a:t>
                </a:r>
              </a:p>
              <a:p>
                <a:r>
                  <a:rPr lang="fr-FR" dirty="0" smtClean="0"/>
                  <a:t>On range ces solutions (« </a:t>
                </a:r>
                <a:r>
                  <a:rPr lang="fr-FR" dirty="0" err="1" smtClean="0"/>
                  <a:t>snapshots</a:t>
                </a:r>
                <a:r>
                  <a:rPr lang="fr-FR" dirty="0" smtClean="0"/>
                  <a:t> »)</a:t>
                </a:r>
              </a:p>
              <a:p>
                <a:endParaRPr lang="fr-FR" dirty="0"/>
              </a:p>
              <a:p>
                <a:endParaRPr lang="fr-FR" dirty="0" smtClean="0"/>
              </a:p>
              <a:p>
                <a:r>
                  <a:rPr lang="fr-FR" dirty="0"/>
                  <a:t>On réalise la </a:t>
                </a:r>
                <a:r>
                  <a:rPr lang="fr-FR" dirty="0" smtClean="0"/>
                  <a:t>décomposition </a:t>
                </a:r>
                <a:r>
                  <a:rPr lang="fr-FR" dirty="0"/>
                  <a:t>en valeurs singulières </a:t>
                </a:r>
                <a:r>
                  <a:rPr lang="fr-FR" dirty="0" smtClean="0"/>
                  <a:t>(SVD) qui donne :</a:t>
                </a:r>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398039" y="1240189"/>
                <a:ext cx="8373631" cy="2004927"/>
              </a:xfrm>
              <a:blipFill>
                <a:blip r:embed="rId2"/>
                <a:stretch>
                  <a:fillRect l="-218" t="-1520" b="-5167"/>
                </a:stretch>
              </a:blipFill>
            </p:spPr>
            <p:txBody>
              <a:bodyPr/>
              <a:lstStyle/>
              <a:p>
                <a:r>
                  <a:rPr lang="fr-FR">
                    <a:noFill/>
                  </a:rPr>
                  <a:t> </a:t>
                </a:r>
              </a:p>
            </p:txBody>
          </p:sp>
        </mc:Fallback>
      </mc:AlternateContent>
      <p:sp>
        <p:nvSpPr>
          <p:cNvPr id="4" name="Espace réservé du texte 3"/>
          <p:cNvSpPr>
            <a:spLocks noGrp="1"/>
          </p:cNvSpPr>
          <p:nvPr>
            <p:ph type="body" sz="quarter" idx="11"/>
          </p:nvPr>
        </p:nvSpPr>
        <p:spPr/>
        <p:txBody>
          <a:bodyPr/>
          <a:lstStyle/>
          <a:p>
            <a:r>
              <a:rPr lang="fr-FR" dirty="0"/>
              <a:t>Réduction de </a:t>
            </a:r>
            <a:r>
              <a:rPr lang="fr-FR" dirty="0" smtClean="0"/>
              <a:t>modèle : Algorithme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14</a:t>
            </a:fld>
            <a:endParaRPr lang="fr-FR" dirty="0"/>
          </a:p>
        </p:txBody>
      </p:sp>
      <p:pic>
        <p:nvPicPr>
          <p:cNvPr id="6" name="Image 5"/>
          <p:cNvPicPr>
            <a:picLocks noChangeAspect="1"/>
          </p:cNvPicPr>
          <p:nvPr/>
        </p:nvPicPr>
        <p:blipFill>
          <a:blip r:embed="rId3"/>
          <a:stretch>
            <a:fillRect/>
          </a:stretch>
        </p:blipFill>
        <p:spPr>
          <a:xfrm>
            <a:off x="3654724" y="1551708"/>
            <a:ext cx="1505160" cy="257211"/>
          </a:xfrm>
          <a:prstGeom prst="rect">
            <a:avLst/>
          </a:prstGeom>
        </p:spPr>
      </p:pic>
      <p:pic>
        <p:nvPicPr>
          <p:cNvPr id="7" name="Image 6"/>
          <p:cNvPicPr>
            <a:picLocks noChangeAspect="1"/>
          </p:cNvPicPr>
          <p:nvPr/>
        </p:nvPicPr>
        <p:blipFill rotWithShape="1">
          <a:blip r:embed="rId4"/>
          <a:srcRect r="2735" b="1147"/>
          <a:stretch/>
        </p:blipFill>
        <p:spPr>
          <a:xfrm>
            <a:off x="3556204" y="2052737"/>
            <a:ext cx="4206671" cy="423764"/>
          </a:xfrm>
          <a:prstGeom prst="rect">
            <a:avLst/>
          </a:prstGeom>
        </p:spPr>
      </p:pic>
      <p:pic>
        <p:nvPicPr>
          <p:cNvPr id="8" name="Image 7"/>
          <p:cNvPicPr>
            <a:picLocks noChangeAspect="1"/>
          </p:cNvPicPr>
          <p:nvPr/>
        </p:nvPicPr>
        <p:blipFill rotWithShape="1">
          <a:blip r:embed="rId5"/>
          <a:srcRect r="2074" b="10497"/>
          <a:stretch/>
        </p:blipFill>
        <p:spPr>
          <a:xfrm>
            <a:off x="3556204" y="2455766"/>
            <a:ext cx="2425496" cy="392209"/>
          </a:xfrm>
          <a:prstGeom prst="rect">
            <a:avLst/>
          </a:prstGeom>
        </p:spPr>
      </p:pic>
      <p:pic>
        <p:nvPicPr>
          <p:cNvPr id="10" name="Image 9"/>
          <p:cNvPicPr>
            <a:picLocks noChangeAspect="1"/>
          </p:cNvPicPr>
          <p:nvPr/>
        </p:nvPicPr>
        <p:blipFill>
          <a:blip r:embed="rId6"/>
          <a:stretch>
            <a:fillRect/>
          </a:stretch>
        </p:blipFill>
        <p:spPr>
          <a:xfrm>
            <a:off x="398039" y="3803812"/>
            <a:ext cx="1667108" cy="562053"/>
          </a:xfrm>
          <a:prstGeom prst="rect">
            <a:avLst/>
          </a:prstGeom>
        </p:spPr>
      </p:pic>
      <mc:AlternateContent xmlns:mc="http://schemas.openxmlformats.org/markup-compatibility/2006" xmlns:a14="http://schemas.microsoft.com/office/drawing/2010/main">
        <mc:Choice Requires="a14">
          <p:sp>
            <p:nvSpPr>
              <p:cNvPr id="11" name="ZoneTexte 10"/>
              <p:cNvSpPr txBox="1"/>
              <p:nvPr/>
            </p:nvSpPr>
            <p:spPr>
              <a:xfrm>
                <a:off x="2816524" y="3572507"/>
                <a:ext cx="781050" cy="1024664"/>
              </a:xfrm>
              <a:prstGeom prst="rect">
                <a:avLst/>
              </a:prstGeom>
              <a:noFill/>
              <a:ln>
                <a:solidFill>
                  <a:schemeClr val="tx1"/>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m:rPr>
                          <m:nor/>
                        </m:rPr>
                        <a:rPr lang="fr-FR" dirty="0">
                          <a:latin typeface="Imprint MT Shadow" panose="04020605060303030202" pitchFamily="82" charset="0"/>
                        </a:rPr>
                        <m:t>S</m:t>
                      </m:r>
                    </m:oMath>
                  </m:oMathPara>
                </a14:m>
                <a:endParaRPr lang="fr-FR" dirty="0"/>
              </a:p>
            </p:txBody>
          </p:sp>
        </mc:Choice>
        <mc:Fallback xmlns="">
          <p:sp>
            <p:nvSpPr>
              <p:cNvPr id="11" name="ZoneTexte 10"/>
              <p:cNvSpPr txBox="1">
                <a:spLocks noRot="1" noChangeAspect="1" noMove="1" noResize="1" noEditPoints="1" noAdjustHandles="1" noChangeArrowheads="1" noChangeShapeType="1" noTextEdit="1"/>
              </p:cNvSpPr>
              <p:nvPr/>
            </p:nvSpPr>
            <p:spPr>
              <a:xfrm>
                <a:off x="2816524" y="3572507"/>
                <a:ext cx="781050" cy="1024664"/>
              </a:xfrm>
              <a:prstGeom prst="rect">
                <a:avLst/>
              </a:prstGeom>
              <a:blipFill>
                <a:blip r:embed="rId7"/>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504000" y="3886857"/>
                <a:ext cx="41953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h</m:t>
                          </m:r>
                        </m:sub>
                      </m:sSub>
                    </m:oMath>
                  </m:oMathPara>
                </a14:m>
                <a:endParaRPr lang="fr-FR" dirty="0"/>
              </a:p>
            </p:txBody>
          </p:sp>
        </mc:Choice>
        <mc:Fallback xmlns="">
          <p:sp>
            <p:nvSpPr>
              <p:cNvPr id="12" name="Rectangle 11"/>
              <p:cNvSpPr>
                <a:spLocks noRot="1" noChangeAspect="1" noMove="1" noResize="1" noEditPoints="1" noAdjustHandles="1" noChangeArrowheads="1" noChangeShapeType="1" noTextEdit="1"/>
              </p:cNvSpPr>
              <p:nvPr/>
            </p:nvSpPr>
            <p:spPr>
              <a:xfrm>
                <a:off x="2504000" y="3886857"/>
                <a:ext cx="419537" cy="300082"/>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840571" y="3245116"/>
                <a:ext cx="72853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rPr>
                            <m:t>𝑁</m:t>
                          </m:r>
                        </m:e>
                        <m:sub>
                          <m:r>
                            <a:rPr lang="fr-FR" b="0" i="1" smtClean="0">
                              <a:latin typeface="Cambria Math" panose="02040503050406030204" pitchFamily="18" charset="0"/>
                            </a:rPr>
                            <m:t>𝑡</m:t>
                          </m:r>
                        </m:sub>
                      </m:sSub>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m:oMathPara>
                </a14:m>
                <a:endParaRPr lang="fr-FR" dirty="0"/>
              </a:p>
            </p:txBody>
          </p:sp>
        </mc:Choice>
        <mc:Fallback xmlns="">
          <p:sp>
            <p:nvSpPr>
              <p:cNvPr id="13" name="Rectangle 12"/>
              <p:cNvSpPr>
                <a:spLocks noRot="1" noChangeAspect="1" noMove="1" noResize="1" noEditPoints="1" noAdjustHandles="1" noChangeArrowheads="1" noChangeShapeType="1" noTextEdit="1"/>
              </p:cNvSpPr>
              <p:nvPr/>
            </p:nvSpPr>
            <p:spPr>
              <a:xfrm>
                <a:off x="2840571" y="3245116"/>
                <a:ext cx="728533" cy="300082"/>
              </a:xfrm>
              <a:prstGeom prst="rect">
                <a:avLst/>
              </a:prstGeom>
              <a:blipFill>
                <a:blip r:embed="rId9"/>
                <a:stretch>
                  <a:fillRect/>
                </a:stretch>
              </a:blipFill>
            </p:spPr>
            <p:txBody>
              <a:bodyPr/>
              <a:lstStyle/>
              <a:p>
                <a:r>
                  <a:rPr lang="fr-FR">
                    <a:noFill/>
                  </a:rPr>
                  <a:t> </a:t>
                </a:r>
              </a:p>
            </p:txBody>
          </p:sp>
        </mc:Fallback>
      </mc:AlternateContent>
      <p:sp>
        <p:nvSpPr>
          <p:cNvPr id="14" name="Rectangle 13"/>
          <p:cNvSpPr/>
          <p:nvPr/>
        </p:nvSpPr>
        <p:spPr>
          <a:xfrm>
            <a:off x="3613748" y="3934798"/>
            <a:ext cx="285656" cy="300082"/>
          </a:xfrm>
          <a:prstGeom prst="rect">
            <a:avLst/>
          </a:prstGeom>
        </p:spPr>
        <p:txBody>
          <a:bodyPr wrap="none">
            <a:spAutoFit/>
          </a:bodyPr>
          <a:lstStyle/>
          <a:p>
            <a:r>
              <a:rPr lang="fr-FR" dirty="0" smtClean="0"/>
              <a:t>=</a:t>
            </a:r>
            <a:endParaRPr lang="fr-FR" dirty="0"/>
          </a:p>
        </p:txBody>
      </p:sp>
      <mc:AlternateContent xmlns:mc="http://schemas.openxmlformats.org/markup-compatibility/2006" xmlns:a14="http://schemas.microsoft.com/office/drawing/2010/main">
        <mc:Choice Requires="a14">
          <p:sp>
            <p:nvSpPr>
              <p:cNvPr id="15" name="ZoneTexte 14"/>
              <p:cNvSpPr txBox="1"/>
              <p:nvPr/>
            </p:nvSpPr>
            <p:spPr>
              <a:xfrm>
                <a:off x="4036705" y="3572507"/>
                <a:ext cx="1021070" cy="1024664"/>
              </a:xfrm>
              <a:prstGeom prst="rect">
                <a:avLst/>
              </a:prstGeom>
              <a:noFill/>
              <a:ln>
                <a:solidFill>
                  <a:schemeClr val="tx1"/>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m:rPr>
                          <m:nor/>
                        </m:rPr>
                        <a:rPr lang="fr-FR" dirty="0">
                          <a:latin typeface="Imprint MT Shadow" panose="04020605060303030202" pitchFamily="82" charset="0"/>
                        </a:rPr>
                        <m:t>W</m:t>
                      </m:r>
                    </m:oMath>
                  </m:oMathPara>
                </a14:m>
                <a:endParaRPr lang="fr-FR" dirty="0"/>
              </a:p>
            </p:txBody>
          </p:sp>
        </mc:Choice>
        <mc:Fallback xmlns="">
          <p:sp>
            <p:nvSpPr>
              <p:cNvPr id="15" name="ZoneTexte 14"/>
              <p:cNvSpPr txBox="1">
                <a:spLocks noRot="1" noChangeAspect="1" noMove="1" noResize="1" noEditPoints="1" noAdjustHandles="1" noChangeArrowheads="1" noChangeShapeType="1" noTextEdit="1"/>
              </p:cNvSpPr>
              <p:nvPr/>
            </p:nvSpPr>
            <p:spPr>
              <a:xfrm>
                <a:off x="4036705" y="3572507"/>
                <a:ext cx="1021070" cy="1024664"/>
              </a:xfrm>
              <a:prstGeom prst="rect">
                <a:avLst/>
              </a:prstGeom>
              <a:blipFill>
                <a:blip r:embed="rId10"/>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21684" y="3240193"/>
                <a:ext cx="41953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h</m:t>
                          </m:r>
                        </m:sub>
                      </m:sSub>
                    </m:oMath>
                  </m:oMathPara>
                </a14:m>
                <a:endParaRPr lang="fr-FR" dirty="0"/>
              </a:p>
            </p:txBody>
          </p:sp>
        </mc:Choice>
        <mc:Fallback xmlns="">
          <p:sp>
            <p:nvSpPr>
              <p:cNvPr id="16" name="Rectangle 15"/>
              <p:cNvSpPr>
                <a:spLocks noRot="1" noChangeAspect="1" noMove="1" noResize="1" noEditPoints="1" noAdjustHandles="1" noChangeArrowheads="1" noChangeShapeType="1" noTextEdit="1"/>
              </p:cNvSpPr>
              <p:nvPr/>
            </p:nvSpPr>
            <p:spPr>
              <a:xfrm>
                <a:off x="4321684" y="3240193"/>
                <a:ext cx="419537" cy="300082"/>
              </a:xfrm>
              <a:prstGeom prst="rect">
                <a:avLst/>
              </a:prstGeom>
              <a:blipFill>
                <a:blip r:embed="rId8"/>
                <a:stretch>
                  <a:fillRect/>
                </a:stretch>
              </a:blipFill>
            </p:spPr>
            <p:txBody>
              <a:bodyPr/>
              <a:lstStyle/>
              <a:p>
                <a:r>
                  <a:rPr lang="fr-FR">
                    <a:noFill/>
                  </a:rPr>
                  <a:t> </a:t>
                </a:r>
              </a:p>
            </p:txBody>
          </p:sp>
        </mc:Fallback>
      </mc:AlternateContent>
      <p:sp>
        <p:nvSpPr>
          <p:cNvPr id="17" name="ZoneTexte 16"/>
          <p:cNvSpPr txBox="1"/>
          <p:nvPr/>
        </p:nvSpPr>
        <p:spPr>
          <a:xfrm>
            <a:off x="5496906" y="3572507"/>
            <a:ext cx="713394" cy="1024664"/>
          </a:xfrm>
          <a:prstGeom prst="rect">
            <a:avLst/>
          </a:prstGeom>
          <a:noFill/>
          <a:ln>
            <a:solidFill>
              <a:schemeClr val="tx1"/>
            </a:solidFill>
          </a:ln>
        </p:spPr>
        <p:txBody>
          <a:bodyPr wrap="square" rtlCol="0" anchor="ctr" anchorCtr="0">
            <a:noAutofit/>
          </a:bodyPr>
          <a:lstStyle/>
          <a:p>
            <a:pPr algn="ctr"/>
            <a:endParaRPr lang="fr-FR" dirty="0"/>
          </a:p>
        </p:txBody>
      </p:sp>
      <p:grpSp>
        <p:nvGrpSpPr>
          <p:cNvPr id="22" name="Groupe 21"/>
          <p:cNvGrpSpPr/>
          <p:nvPr/>
        </p:nvGrpSpPr>
        <p:grpSpPr>
          <a:xfrm>
            <a:off x="5551285" y="3743316"/>
            <a:ext cx="600166" cy="688669"/>
            <a:chOff x="6351385" y="3705216"/>
            <a:chExt cx="600166" cy="688669"/>
          </a:xfrm>
        </p:grpSpPr>
        <mc:AlternateContent xmlns:mc="http://schemas.openxmlformats.org/markup-compatibility/2006" xmlns:a14="http://schemas.microsoft.com/office/drawing/2010/main">
          <mc:Choice Requires="a14">
            <p:sp>
              <p:nvSpPr>
                <p:cNvPr id="18" name="Rectangle 17"/>
                <p:cNvSpPr/>
                <p:nvPr/>
              </p:nvSpPr>
              <p:spPr>
                <a:xfrm>
                  <a:off x="6351385" y="3705216"/>
                  <a:ext cx="365806"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latin typeface="Imprint MT Shadow" panose="04020605060303030202" pitchFamily="82" charset="0"/>
                          </a:rPr>
                          <m:t>D</m:t>
                        </m:r>
                      </m:oMath>
                    </m:oMathPara>
                  </a14:m>
                  <a:endParaRPr lang="fr-FR" dirty="0"/>
                </a:p>
              </p:txBody>
            </p:sp>
          </mc:Choice>
          <mc:Fallback xmlns="">
            <p:sp>
              <p:nvSpPr>
                <p:cNvPr id="18" name="Rectangle 17"/>
                <p:cNvSpPr>
                  <a:spLocks noRot="1" noChangeAspect="1" noMove="1" noResize="1" noEditPoints="1" noAdjustHandles="1" noChangeArrowheads="1" noChangeShapeType="1" noTextEdit="1"/>
                </p:cNvSpPr>
                <p:nvPr/>
              </p:nvSpPr>
              <p:spPr>
                <a:xfrm>
                  <a:off x="6351385" y="3705216"/>
                  <a:ext cx="365806" cy="300082"/>
                </a:xfrm>
                <a:prstGeom prst="rect">
                  <a:avLst/>
                </a:prstGeom>
                <a:blipFill>
                  <a:blip r:embed="rId11"/>
                  <a:stretch>
                    <a:fillRect/>
                  </a:stretch>
                </a:blipFill>
              </p:spPr>
              <p:txBody>
                <a:bodyPr/>
                <a:lstStyle/>
                <a:p>
                  <a:r>
                    <a:rPr lang="fr-FR">
                      <a:noFill/>
                    </a:rPr>
                    <a:t> </a:t>
                  </a:r>
                </a:p>
              </p:txBody>
            </p:sp>
          </mc:Fallback>
        </mc:AlternateContent>
        <p:sp>
          <p:nvSpPr>
            <p:cNvPr id="19" name="Rectangle 18"/>
            <p:cNvSpPr/>
            <p:nvPr/>
          </p:nvSpPr>
          <p:spPr>
            <a:xfrm>
              <a:off x="6665895" y="3705216"/>
              <a:ext cx="285656" cy="300082"/>
            </a:xfrm>
            <a:prstGeom prst="rect">
              <a:avLst/>
            </a:prstGeom>
          </p:spPr>
          <p:txBody>
            <a:bodyPr wrap="none">
              <a:spAutoFit/>
            </a:bodyPr>
            <a:lstStyle/>
            <a:p>
              <a:r>
                <a:rPr lang="fr-FR" dirty="0" smtClean="0"/>
                <a:t>0</a:t>
              </a:r>
              <a:endParaRPr lang="fr-FR" dirty="0"/>
            </a:p>
          </p:txBody>
        </p:sp>
        <p:sp>
          <p:nvSpPr>
            <p:cNvPr id="20" name="Rectangle 19"/>
            <p:cNvSpPr/>
            <p:nvPr/>
          </p:nvSpPr>
          <p:spPr>
            <a:xfrm>
              <a:off x="6665895" y="4093803"/>
              <a:ext cx="285656" cy="300082"/>
            </a:xfrm>
            <a:prstGeom prst="rect">
              <a:avLst/>
            </a:prstGeom>
          </p:spPr>
          <p:txBody>
            <a:bodyPr wrap="none">
              <a:spAutoFit/>
            </a:bodyPr>
            <a:lstStyle/>
            <a:p>
              <a:r>
                <a:rPr lang="fr-FR" dirty="0" smtClean="0"/>
                <a:t>0</a:t>
              </a:r>
              <a:endParaRPr lang="fr-FR" dirty="0"/>
            </a:p>
          </p:txBody>
        </p:sp>
        <p:sp>
          <p:nvSpPr>
            <p:cNvPr id="21" name="Rectangle 20"/>
            <p:cNvSpPr/>
            <p:nvPr/>
          </p:nvSpPr>
          <p:spPr>
            <a:xfrm>
              <a:off x="6365812" y="4093803"/>
              <a:ext cx="285656" cy="300082"/>
            </a:xfrm>
            <a:prstGeom prst="rect">
              <a:avLst/>
            </a:prstGeom>
          </p:spPr>
          <p:txBody>
            <a:bodyPr wrap="none">
              <a:spAutoFit/>
            </a:bodyPr>
            <a:lstStyle/>
            <a:p>
              <a:r>
                <a:rPr lang="fr-FR" dirty="0" smtClean="0"/>
                <a:t>0</a:t>
              </a:r>
              <a:endParaRPr lang="fr-FR" dirty="0"/>
            </a:p>
          </p:txBody>
        </p:sp>
      </p:grpSp>
      <mc:AlternateContent xmlns:mc="http://schemas.openxmlformats.org/markup-compatibility/2006" xmlns:a14="http://schemas.microsoft.com/office/drawing/2010/main">
        <mc:Choice Requires="a14">
          <p:sp>
            <p:nvSpPr>
              <p:cNvPr id="23" name="ZoneTexte 22"/>
              <p:cNvSpPr txBox="1"/>
              <p:nvPr/>
            </p:nvSpPr>
            <p:spPr>
              <a:xfrm>
                <a:off x="6649431" y="3565446"/>
                <a:ext cx="650530" cy="621493"/>
              </a:xfrm>
              <a:prstGeom prst="rect">
                <a:avLst/>
              </a:prstGeom>
              <a:noFill/>
              <a:ln>
                <a:solidFill>
                  <a:schemeClr val="tx1"/>
                </a:solidFill>
              </a:ln>
            </p:spPr>
            <p:txBody>
              <a:bodyPr wrap="square" rtlCol="0" anchor="ctr" anchorCtr="0">
                <a:noAutofit/>
              </a:bodyPr>
              <a:lstStyle/>
              <a:p>
                <a:pPr algn="ctr"/>
                <a14:m>
                  <m:oMath xmlns:m="http://schemas.openxmlformats.org/officeDocument/2006/math">
                    <m:r>
                      <m:rPr>
                        <m:nor/>
                      </m:rPr>
                      <a:rPr lang="fr-FR" dirty="0">
                        <a:latin typeface="Imprint MT Shadow" panose="04020605060303030202" pitchFamily="82" charset="0"/>
                      </a:rPr>
                      <m:t>Z</m:t>
                    </m:r>
                  </m:oMath>
                </a14:m>
                <a:r>
                  <a:rPr lang="fr-FR" baseline="30000" dirty="0" smtClean="0"/>
                  <a:t>T</a:t>
                </a:r>
                <a:endParaRPr lang="fr-FR" baseline="30000" dirty="0"/>
              </a:p>
            </p:txBody>
          </p:sp>
        </mc:Choice>
        <mc:Fallback xmlns="">
          <p:sp>
            <p:nvSpPr>
              <p:cNvPr id="23" name="ZoneTexte 22"/>
              <p:cNvSpPr txBox="1">
                <a:spLocks noRot="1" noChangeAspect="1" noMove="1" noResize="1" noEditPoints="1" noAdjustHandles="1" noChangeArrowheads="1" noChangeShapeType="1" noTextEdit="1"/>
              </p:cNvSpPr>
              <p:nvPr/>
            </p:nvSpPr>
            <p:spPr>
              <a:xfrm>
                <a:off x="6649431" y="3565446"/>
                <a:ext cx="650530" cy="621493"/>
              </a:xfrm>
              <a:prstGeom prst="rect">
                <a:avLst/>
              </a:prstGeom>
              <a:blipFill>
                <a:blip r:embed="rId12"/>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299961" y="3726151"/>
                <a:ext cx="72853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rPr>
                            <m:t>𝑁</m:t>
                          </m:r>
                        </m:e>
                        <m:sub>
                          <m:r>
                            <a:rPr lang="fr-FR" b="0" i="1" smtClean="0">
                              <a:latin typeface="Cambria Math" panose="02040503050406030204" pitchFamily="18" charset="0"/>
                            </a:rPr>
                            <m:t>𝑡</m:t>
                          </m:r>
                        </m:sub>
                      </m:sSub>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m:oMathPara>
                </a14:m>
                <a:endParaRPr lang="fr-FR" dirty="0"/>
              </a:p>
            </p:txBody>
          </p:sp>
        </mc:Choice>
        <mc:Fallback xmlns="">
          <p:sp>
            <p:nvSpPr>
              <p:cNvPr id="24" name="Rectangle 23"/>
              <p:cNvSpPr>
                <a:spLocks noRot="1" noChangeAspect="1" noMove="1" noResize="1" noEditPoints="1" noAdjustHandles="1" noChangeArrowheads="1" noChangeShapeType="1" noTextEdit="1"/>
              </p:cNvSpPr>
              <p:nvPr/>
            </p:nvSpPr>
            <p:spPr>
              <a:xfrm>
                <a:off x="7299961" y="3726151"/>
                <a:ext cx="728533" cy="300082"/>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6610429" y="3224382"/>
                <a:ext cx="72853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rPr>
                            <m:t>𝑁</m:t>
                          </m:r>
                        </m:e>
                        <m:sub>
                          <m:r>
                            <a:rPr lang="fr-FR" b="0" i="1" smtClean="0">
                              <a:latin typeface="Cambria Math" panose="02040503050406030204" pitchFamily="18" charset="0"/>
                            </a:rPr>
                            <m:t>𝑡</m:t>
                          </m:r>
                        </m:sub>
                      </m:sSub>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m:oMathPara>
                </a14:m>
                <a:endParaRPr lang="fr-FR" dirty="0"/>
              </a:p>
            </p:txBody>
          </p:sp>
        </mc:Choice>
        <mc:Fallback xmlns="">
          <p:sp>
            <p:nvSpPr>
              <p:cNvPr id="26" name="Rectangle 25"/>
              <p:cNvSpPr>
                <a:spLocks noRot="1" noChangeAspect="1" noMove="1" noResize="1" noEditPoints="1" noAdjustHandles="1" noChangeArrowheads="1" noChangeShapeType="1" noTextEdit="1"/>
              </p:cNvSpPr>
              <p:nvPr/>
            </p:nvSpPr>
            <p:spPr>
              <a:xfrm>
                <a:off x="6610429" y="3224382"/>
                <a:ext cx="728533" cy="300082"/>
              </a:xfrm>
              <a:prstGeom prst="rect">
                <a:avLst/>
              </a:prstGeom>
              <a:blipFill>
                <a:blip r:embed="rId14"/>
                <a:stretch>
                  <a:fillRect/>
                </a:stretch>
              </a:blipFill>
            </p:spPr>
            <p:txBody>
              <a:bodyPr/>
              <a:lstStyle/>
              <a:p>
                <a:r>
                  <a:rPr lang="fr-FR">
                    <a:noFill/>
                  </a:rPr>
                  <a:t> </a:t>
                </a:r>
              </a:p>
            </p:txBody>
          </p:sp>
        </mc:Fallback>
      </mc:AlternateContent>
      <p:sp>
        <p:nvSpPr>
          <p:cNvPr id="27" name="ZoneTexte 26"/>
          <p:cNvSpPr txBox="1"/>
          <p:nvPr/>
        </p:nvSpPr>
        <p:spPr>
          <a:xfrm>
            <a:off x="5158383" y="3886857"/>
            <a:ext cx="221536" cy="300082"/>
          </a:xfrm>
          <a:prstGeom prst="rect">
            <a:avLst/>
          </a:prstGeom>
          <a:noFill/>
        </p:spPr>
        <p:txBody>
          <a:bodyPr wrap="none" rtlCol="0">
            <a:spAutoFit/>
          </a:bodyPr>
          <a:lstStyle/>
          <a:p>
            <a:r>
              <a:rPr lang="fr-FR" dirty="0"/>
              <a:t>.</a:t>
            </a:r>
          </a:p>
        </p:txBody>
      </p:sp>
      <p:sp>
        <p:nvSpPr>
          <p:cNvPr id="28" name="ZoneTexte 27"/>
          <p:cNvSpPr txBox="1"/>
          <p:nvPr/>
        </p:nvSpPr>
        <p:spPr>
          <a:xfrm>
            <a:off x="6330415" y="3886857"/>
            <a:ext cx="221536" cy="300082"/>
          </a:xfrm>
          <a:prstGeom prst="rect">
            <a:avLst/>
          </a:prstGeom>
          <a:noFill/>
        </p:spPr>
        <p:txBody>
          <a:bodyPr wrap="none" rtlCol="0">
            <a:spAutoFit/>
          </a:bodyPr>
          <a:lstStyle/>
          <a:p>
            <a:r>
              <a:rPr lang="fr-FR" dirty="0"/>
              <a:t>.</a:t>
            </a:r>
          </a:p>
        </p:txBody>
      </p:sp>
    </p:spTree>
    <p:extLst>
      <p:ext uri="{BB962C8B-B14F-4D97-AF65-F5344CB8AC3E}">
        <p14:creationId xmlns:p14="http://schemas.microsoft.com/office/powerpoint/2010/main" val="295181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398039" y="1240190"/>
                <a:ext cx="8373631" cy="439084"/>
              </a:xfrm>
            </p:spPr>
            <p:txBody>
              <a:bodyPr/>
              <a:lstStyle/>
              <a:p>
                <a14:m>
                  <m:oMath xmlns:m="http://schemas.openxmlformats.org/officeDocument/2006/math">
                    <m:r>
                      <m:rPr>
                        <m:nor/>
                      </m:rPr>
                      <a:rPr lang="fr-FR" dirty="0">
                        <a:latin typeface="Imprint MT Shadow" panose="04020605060303030202" pitchFamily="82" charset="0"/>
                      </a:rPr>
                      <m:t>D</m:t>
                    </m:r>
                  </m:oMath>
                </a14:m>
                <a:r>
                  <a:rPr lang="fr-FR" dirty="0" smtClean="0"/>
                  <a:t> est une matrice diagonale contenant les valeurs singulières non nulles rangées dans l’ordre.</a:t>
                </a:r>
              </a:p>
              <a:p>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398039" y="1240190"/>
                <a:ext cx="8373631" cy="439084"/>
              </a:xfrm>
              <a:blipFill>
                <a:blip r:embed="rId2"/>
                <a:stretch>
                  <a:fillRect t="-6944"/>
                </a:stretch>
              </a:blipFill>
            </p:spPr>
            <p:txBody>
              <a:bodyPr/>
              <a:lstStyle/>
              <a:p>
                <a:r>
                  <a:rPr lang="fr-FR">
                    <a:noFill/>
                  </a:rPr>
                  <a:t> </a:t>
                </a:r>
              </a:p>
            </p:txBody>
          </p:sp>
        </mc:Fallback>
      </mc:AlternateContent>
      <p:sp>
        <p:nvSpPr>
          <p:cNvPr id="4" name="Espace réservé du texte 3"/>
          <p:cNvSpPr>
            <a:spLocks noGrp="1"/>
          </p:cNvSpPr>
          <p:nvPr>
            <p:ph type="body" sz="quarter" idx="11"/>
          </p:nvPr>
        </p:nvSpPr>
        <p:spPr/>
        <p:txBody>
          <a:bodyPr/>
          <a:lstStyle/>
          <a:p>
            <a:r>
              <a:rPr lang="fr-FR" dirty="0"/>
              <a:t>Réduction de </a:t>
            </a:r>
            <a:r>
              <a:rPr lang="fr-FR" dirty="0" smtClean="0"/>
              <a:t>modèle : Algorithme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15</a:t>
            </a:fld>
            <a:endParaRPr lang="fr-FR" dirty="0"/>
          </a:p>
        </p:txBody>
      </p:sp>
      <p:pic>
        <p:nvPicPr>
          <p:cNvPr id="10" name="Image 9"/>
          <p:cNvPicPr>
            <a:picLocks noChangeAspect="1"/>
          </p:cNvPicPr>
          <p:nvPr/>
        </p:nvPicPr>
        <p:blipFill>
          <a:blip r:embed="rId3"/>
          <a:stretch>
            <a:fillRect/>
          </a:stretch>
        </p:blipFill>
        <p:spPr>
          <a:xfrm>
            <a:off x="4008014" y="678136"/>
            <a:ext cx="1667108" cy="562053"/>
          </a:xfrm>
          <a:prstGeom prst="rect">
            <a:avLst/>
          </a:prstGeom>
        </p:spPr>
      </p:pic>
      <mc:AlternateContent xmlns:mc="http://schemas.openxmlformats.org/markup-compatibility/2006" xmlns:a14="http://schemas.microsoft.com/office/drawing/2010/main">
        <mc:Choice Requires="a14">
          <p:graphicFrame>
            <p:nvGraphicFramePr>
              <p:cNvPr id="9" name="Tableau 8"/>
              <p:cNvGraphicFramePr>
                <a:graphicFrameLocks noGrp="1"/>
              </p:cNvGraphicFramePr>
              <p:nvPr>
                <p:extLst>
                  <p:ext uri="{D42A27DB-BD31-4B8C-83A1-F6EECF244321}">
                    <p14:modId xmlns:p14="http://schemas.microsoft.com/office/powerpoint/2010/main" val="3704034027"/>
                  </p:ext>
                </p:extLst>
              </p:nvPr>
            </p:nvGraphicFramePr>
            <p:xfrm>
              <a:off x="790575" y="1679274"/>
              <a:ext cx="1876428" cy="1965960"/>
            </p:xfrm>
            <a:graphic>
              <a:graphicData uri="http://schemas.openxmlformats.org/drawingml/2006/table">
                <a:tbl>
                  <a:tblPr firstRow="1" bandRow="1">
                    <a:tableStyleId>{5C22544A-7EE6-4342-B048-85BDC9FD1C3A}</a:tableStyleId>
                  </a:tblPr>
                  <a:tblGrid>
                    <a:gridCol w="312738">
                      <a:extLst>
                        <a:ext uri="{9D8B030D-6E8A-4147-A177-3AD203B41FA5}">
                          <a16:colId xmlns:a16="http://schemas.microsoft.com/office/drawing/2014/main" val="4293392178"/>
                        </a:ext>
                      </a:extLst>
                    </a:gridCol>
                    <a:gridCol w="312738">
                      <a:extLst>
                        <a:ext uri="{9D8B030D-6E8A-4147-A177-3AD203B41FA5}">
                          <a16:colId xmlns:a16="http://schemas.microsoft.com/office/drawing/2014/main" val="3841926703"/>
                        </a:ext>
                      </a:extLst>
                    </a:gridCol>
                    <a:gridCol w="312738">
                      <a:extLst>
                        <a:ext uri="{9D8B030D-6E8A-4147-A177-3AD203B41FA5}">
                          <a16:colId xmlns:a16="http://schemas.microsoft.com/office/drawing/2014/main" val="1977978124"/>
                        </a:ext>
                      </a:extLst>
                    </a:gridCol>
                    <a:gridCol w="312738">
                      <a:extLst>
                        <a:ext uri="{9D8B030D-6E8A-4147-A177-3AD203B41FA5}">
                          <a16:colId xmlns:a16="http://schemas.microsoft.com/office/drawing/2014/main" val="858287788"/>
                        </a:ext>
                      </a:extLst>
                    </a:gridCol>
                    <a:gridCol w="312738">
                      <a:extLst>
                        <a:ext uri="{9D8B030D-6E8A-4147-A177-3AD203B41FA5}">
                          <a16:colId xmlns:a16="http://schemas.microsoft.com/office/drawing/2014/main" val="1162866187"/>
                        </a:ext>
                      </a:extLst>
                    </a:gridCol>
                    <a:gridCol w="312738">
                      <a:extLst>
                        <a:ext uri="{9D8B030D-6E8A-4147-A177-3AD203B41FA5}">
                          <a16:colId xmlns:a16="http://schemas.microsoft.com/office/drawing/2014/main" val="439352599"/>
                        </a:ext>
                      </a:extLst>
                    </a:gridCol>
                  </a:tblGrid>
                  <a:tr h="251934">
                    <a:tc>
                      <a:txBody>
                        <a:bodyPr/>
                        <a:lstStyle/>
                        <a:p>
                          <a:pPr algn="ct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r>
                                      <m:rPr>
                                        <m:nor/>
                                      </m:rPr>
                                      <a:rPr lang="fr-FR" b="0" dirty="0">
                                        <a:solidFill>
                                          <a:schemeClr val="tx1"/>
                                        </a:solidFill>
                                      </a:rPr>
                                      <m:t> </m:t>
                                    </m:r>
                                  </m:e>
                                  <m:sub>
                                    <m:r>
                                      <a:rPr lang="fr-FR" b="0" i="1" smtClean="0">
                                        <a:solidFill>
                                          <a:schemeClr val="tx1"/>
                                        </a:solidFill>
                                        <a:latin typeface="Cambria Math" panose="02040503050406030204" pitchFamily="18" charset="0"/>
                                      </a:rPr>
                                      <m:t>1</m:t>
                                    </m:r>
                                  </m:sub>
                                </m:sSub>
                              </m:oMath>
                            </m:oMathPara>
                          </a14:m>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460297"/>
                      </a:ext>
                    </a:extLst>
                  </a:tr>
                  <a:tr h="251934">
                    <a:tc>
                      <a:txBody>
                        <a:bodyPr/>
                        <a:lstStyle/>
                        <a:p>
                          <a:pPr algn="ctr"/>
                          <a:r>
                            <a:rPr lang="fr-FR" sz="1200" b="0" dirty="0" smtClean="0">
                              <a:solidFill>
                                <a:schemeClr val="tx1"/>
                              </a:solidFill>
                            </a:rPr>
                            <a:t>0</a:t>
                          </a:r>
                        </a:p>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r>
                                      <m:rPr>
                                        <m:nor/>
                                      </m:rPr>
                                      <a:rPr lang="fr-FR" b="0" dirty="0">
                                        <a:solidFill>
                                          <a:schemeClr val="tx1"/>
                                        </a:solidFill>
                                      </a:rPr>
                                      <m:t> </m:t>
                                    </m:r>
                                  </m:e>
                                  <m:sub>
                                    <m:r>
                                      <a:rPr lang="fr-FR" b="0" i="1" smtClean="0">
                                        <a:solidFill>
                                          <a:schemeClr val="tx1"/>
                                        </a:solidFill>
                                        <a:latin typeface="Cambria Math" panose="02040503050406030204" pitchFamily="18" charset="0"/>
                                      </a:rPr>
                                      <m:t>2</m:t>
                                    </m:r>
                                  </m:sub>
                                </m:sSub>
                              </m:oMath>
                            </m:oMathPara>
                          </a14:m>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712628"/>
                      </a:ext>
                    </a:extLst>
                  </a:tr>
                  <a:tr h="251934">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0393130"/>
                      </a:ext>
                    </a:extLst>
                  </a:tr>
                  <a:tr h="251934">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r>
                                      <m:rPr>
                                        <m:nor/>
                                      </m:rPr>
                                      <a:rPr lang="fr-FR" b="0" dirty="0">
                                        <a:solidFill>
                                          <a:schemeClr val="tx1"/>
                                        </a:solidFill>
                                      </a:rPr>
                                      <m:t> </m:t>
                                    </m:r>
                                  </m:e>
                                  <m:sub>
                                    <m:r>
                                      <a:rPr lang="fr-FR" b="0" i="1" smtClean="0">
                                        <a:solidFill>
                                          <a:schemeClr val="tx1"/>
                                        </a:solidFill>
                                        <a:latin typeface="Cambria Math" panose="02040503050406030204" pitchFamily="18" charset="0"/>
                                      </a:rPr>
                                      <m:t>𝐿</m:t>
                                    </m:r>
                                  </m:sub>
                                </m:sSub>
                              </m:oMath>
                            </m:oMathPara>
                          </a14:m>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9932130"/>
                      </a:ext>
                    </a:extLst>
                  </a:tr>
                  <a:tr h="251934">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0940607"/>
                      </a:ext>
                    </a:extLst>
                  </a:tr>
                  <a:tr h="251934">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b="0"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r>
                                      <m:rPr>
                                        <m:nor/>
                                      </m:rPr>
                                      <a:rPr lang="fr-FR" b="0" dirty="0">
                                        <a:solidFill>
                                          <a:schemeClr val="tx1"/>
                                        </a:solidFill>
                                      </a:rPr>
                                      <m:t> </m:t>
                                    </m:r>
                                  </m:e>
                                  <m:sub>
                                    <m:r>
                                      <a:rPr lang="fr-FR" b="0" i="1" smtClean="0">
                                        <a:solidFill>
                                          <a:schemeClr val="tx1"/>
                                        </a:solidFill>
                                        <a:latin typeface="Cambria Math" panose="02040503050406030204" pitchFamily="18" charset="0"/>
                                      </a:rPr>
                                      <m:t>𝑟</m:t>
                                    </m:r>
                                  </m:sub>
                                </m:sSub>
                              </m:oMath>
                            </m:oMathPara>
                          </a14:m>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480226"/>
                      </a:ext>
                    </a:extLst>
                  </a:tr>
                </a:tbl>
              </a:graphicData>
            </a:graphic>
          </p:graphicFrame>
        </mc:Choice>
        <mc:Fallback xmlns="">
          <p:graphicFrame>
            <p:nvGraphicFramePr>
              <p:cNvPr id="9" name="Tableau 8"/>
              <p:cNvGraphicFramePr>
                <a:graphicFrameLocks noGrp="1"/>
              </p:cNvGraphicFramePr>
              <p:nvPr>
                <p:extLst>
                  <p:ext uri="{D42A27DB-BD31-4B8C-83A1-F6EECF244321}">
                    <p14:modId xmlns:p14="http://schemas.microsoft.com/office/powerpoint/2010/main" val="3704034027"/>
                  </p:ext>
                </p:extLst>
              </p:nvPr>
            </p:nvGraphicFramePr>
            <p:xfrm>
              <a:off x="790575" y="1679274"/>
              <a:ext cx="1876428" cy="1965960"/>
            </p:xfrm>
            <a:graphic>
              <a:graphicData uri="http://schemas.openxmlformats.org/drawingml/2006/table">
                <a:tbl>
                  <a:tblPr firstRow="1" bandRow="1">
                    <a:tableStyleId>{5C22544A-7EE6-4342-B048-85BDC9FD1C3A}</a:tableStyleId>
                  </a:tblPr>
                  <a:tblGrid>
                    <a:gridCol w="312738">
                      <a:extLst>
                        <a:ext uri="{9D8B030D-6E8A-4147-A177-3AD203B41FA5}">
                          <a16:colId xmlns:a16="http://schemas.microsoft.com/office/drawing/2014/main" val="4293392178"/>
                        </a:ext>
                      </a:extLst>
                    </a:gridCol>
                    <a:gridCol w="312738">
                      <a:extLst>
                        <a:ext uri="{9D8B030D-6E8A-4147-A177-3AD203B41FA5}">
                          <a16:colId xmlns:a16="http://schemas.microsoft.com/office/drawing/2014/main" val="3841926703"/>
                        </a:ext>
                      </a:extLst>
                    </a:gridCol>
                    <a:gridCol w="312738">
                      <a:extLst>
                        <a:ext uri="{9D8B030D-6E8A-4147-A177-3AD203B41FA5}">
                          <a16:colId xmlns:a16="http://schemas.microsoft.com/office/drawing/2014/main" val="1977978124"/>
                        </a:ext>
                      </a:extLst>
                    </a:gridCol>
                    <a:gridCol w="312738">
                      <a:extLst>
                        <a:ext uri="{9D8B030D-6E8A-4147-A177-3AD203B41FA5}">
                          <a16:colId xmlns:a16="http://schemas.microsoft.com/office/drawing/2014/main" val="858287788"/>
                        </a:ext>
                      </a:extLst>
                    </a:gridCol>
                    <a:gridCol w="312738">
                      <a:extLst>
                        <a:ext uri="{9D8B030D-6E8A-4147-A177-3AD203B41FA5}">
                          <a16:colId xmlns:a16="http://schemas.microsoft.com/office/drawing/2014/main" val="1162866187"/>
                        </a:ext>
                      </a:extLst>
                    </a:gridCol>
                    <a:gridCol w="312738">
                      <a:extLst>
                        <a:ext uri="{9D8B030D-6E8A-4147-A177-3AD203B41FA5}">
                          <a16:colId xmlns:a16="http://schemas.microsoft.com/office/drawing/2014/main" val="439352599"/>
                        </a:ext>
                      </a:extLst>
                    </a:gridCol>
                  </a:tblGrid>
                  <a:tr h="297180">
                    <a:tc>
                      <a:txBody>
                        <a:bodyPr/>
                        <a:lstStyle/>
                        <a:p>
                          <a:endParaRPr lang="fr-F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1" r="-494231" b="-579592"/>
                          </a:stretch>
                        </a:blip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8460297"/>
                      </a:ext>
                    </a:extLst>
                  </a:tr>
                  <a:tr h="480060">
                    <a:tc>
                      <a:txBody>
                        <a:bodyPr/>
                        <a:lstStyle/>
                        <a:p>
                          <a:pPr algn="ctr"/>
                          <a:r>
                            <a:rPr lang="fr-FR" sz="1200" b="0" dirty="0" smtClean="0">
                              <a:solidFill>
                                <a:schemeClr val="tx1"/>
                              </a:solidFill>
                            </a:rPr>
                            <a:t>0</a:t>
                          </a:r>
                        </a:p>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1961" t="-63291" r="-403922" b="-259494"/>
                          </a:stretch>
                        </a:blip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712628"/>
                      </a:ext>
                    </a:extLst>
                  </a:tr>
                  <a:tr h="297180">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0393130"/>
                      </a:ext>
                    </a:extLst>
                  </a:tr>
                  <a:tr h="297180">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03922" t="-370833" r="-201961" b="-225000"/>
                          </a:stretch>
                        </a:blip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9932130"/>
                      </a:ext>
                    </a:extLst>
                  </a:tr>
                  <a:tr h="297180">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0940607"/>
                      </a:ext>
                    </a:extLst>
                  </a:tr>
                  <a:tr h="297180">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b="0" dirty="0" smtClean="0">
                              <a:solidFill>
                                <a:schemeClr val="tx1"/>
                              </a:solidFill>
                            </a:rPr>
                            <a:t>…</a:t>
                          </a:r>
                          <a:endParaRPr lang="fr-FR"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0" dirty="0" smtClean="0">
                              <a:solidFill>
                                <a:schemeClr val="tx1"/>
                              </a:solidFill>
                            </a:rPr>
                            <a:t>0</a:t>
                          </a:r>
                          <a:endParaRPr lang="fr-FR"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505882" t="-561224" b="-20408"/>
                          </a:stretch>
                        </a:blipFill>
                      </a:tcPr>
                    </a:tc>
                    <a:extLst>
                      <a:ext uri="{0D108BD9-81ED-4DB2-BD59-A6C34878D82A}">
                        <a16:rowId xmlns:a16="http://schemas.microsoft.com/office/drawing/2014/main" val="263480226"/>
                      </a:ext>
                    </a:extLst>
                  </a:tr>
                </a:tbl>
              </a:graphicData>
            </a:graphic>
          </p:graphicFrame>
        </mc:Fallback>
      </mc:AlternateContent>
      <mc:AlternateContent xmlns:mc="http://schemas.openxmlformats.org/markup-compatibility/2006" xmlns:a14="http://schemas.microsoft.com/office/drawing/2010/main">
        <mc:Choice Requires="a14">
          <p:sp>
            <p:nvSpPr>
              <p:cNvPr id="25" name="Rectangle 24"/>
              <p:cNvSpPr/>
              <p:nvPr/>
            </p:nvSpPr>
            <p:spPr>
              <a:xfrm>
                <a:off x="198542" y="2601298"/>
                <a:ext cx="466794" cy="300082"/>
              </a:xfrm>
              <a:prstGeom prst="rect">
                <a:avLst/>
              </a:prstGeom>
            </p:spPr>
            <p:txBody>
              <a:bodyPr wrap="none">
                <a:spAutoFit/>
              </a:bodyPr>
              <a:lstStyle/>
              <a:p>
                <a14:m>
                  <m:oMath xmlns:m="http://schemas.openxmlformats.org/officeDocument/2006/math">
                    <m:r>
                      <m:rPr>
                        <m:nor/>
                      </m:rPr>
                      <a:rPr lang="fr-FR" dirty="0">
                        <a:latin typeface="Imprint MT Shadow" panose="04020605060303030202" pitchFamily="82" charset="0"/>
                      </a:rPr>
                      <m:t>D</m:t>
                    </m:r>
                  </m:oMath>
                </a14:m>
                <a:r>
                  <a:rPr lang="fr-FR" dirty="0" smtClean="0"/>
                  <a:t> =</a:t>
                </a:r>
                <a:endParaRPr lang="fr-FR" dirty="0"/>
              </a:p>
            </p:txBody>
          </p:sp>
        </mc:Choice>
        <mc:Fallback xmlns="">
          <p:sp>
            <p:nvSpPr>
              <p:cNvPr id="25" name="Rectangle 24"/>
              <p:cNvSpPr>
                <a:spLocks noRot="1" noChangeAspect="1" noMove="1" noResize="1" noEditPoints="1" noAdjustHandles="1" noChangeArrowheads="1" noChangeShapeType="1" noTextEdit="1"/>
              </p:cNvSpPr>
              <p:nvPr/>
            </p:nvSpPr>
            <p:spPr>
              <a:xfrm>
                <a:off x="198542" y="2601298"/>
                <a:ext cx="466794" cy="300082"/>
              </a:xfrm>
              <a:prstGeom prst="rect">
                <a:avLst/>
              </a:prstGeom>
              <a:blipFill>
                <a:blip r:embed="rId5"/>
                <a:stretch>
                  <a:fillRect t="-4082" r="-1316" b="-20408"/>
                </a:stretch>
              </a:blipFill>
            </p:spPr>
            <p:txBody>
              <a:bodyPr/>
              <a:lstStyle/>
              <a:p>
                <a:r>
                  <a:rPr lang="fr-FR">
                    <a:noFill/>
                  </a:rPr>
                  <a:t> </a:t>
                </a:r>
              </a:p>
            </p:txBody>
          </p:sp>
        </mc:Fallback>
      </mc:AlternateContent>
      <p:sp>
        <p:nvSpPr>
          <p:cNvPr id="26" name="Parenthèses 25"/>
          <p:cNvSpPr/>
          <p:nvPr/>
        </p:nvSpPr>
        <p:spPr>
          <a:xfrm>
            <a:off x="657225" y="1679275"/>
            <a:ext cx="2152649" cy="2072730"/>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7" name="Espace réservé du texte 2"/>
              <p:cNvSpPr txBox="1">
                <a:spLocks/>
              </p:cNvSpPr>
              <p:nvPr/>
            </p:nvSpPr>
            <p:spPr>
              <a:xfrm>
                <a:off x="3192884" y="1573749"/>
                <a:ext cx="5578785" cy="335127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baseline="0">
                    <a:solidFill>
                      <a:schemeClr val="tx1">
                        <a:lumMod val="75000"/>
                        <a:lumOff val="25000"/>
                      </a:schemeClr>
                    </a:solidFill>
                    <a:latin typeface="Lato" panose="020F0502020204030203" pitchFamily="34" charset="0"/>
                    <a:ea typeface="+mn-ea"/>
                    <a:cs typeface="Segoe UI" panose="020B0502040204020203" pitchFamily="34" charset="0"/>
                  </a:defRPr>
                </a:lvl1pPr>
                <a:lvl2pPr marL="600075" indent="-257175" algn="l" defTabSz="685800" rtl="0" eaLnBrk="1" latinLnBrk="0" hangingPunct="1">
                  <a:lnSpc>
                    <a:spcPct val="90000"/>
                  </a:lnSpc>
                  <a:spcBef>
                    <a:spcPts val="375"/>
                  </a:spcBef>
                  <a:buClr>
                    <a:srgbClr val="5188C7"/>
                  </a:buClr>
                  <a:buFont typeface="Arial" panose="020B0604020202020204" pitchFamily="34" charset="0"/>
                  <a:buChar char="•"/>
                  <a:defRPr sz="1400" kern="1200">
                    <a:solidFill>
                      <a:schemeClr val="tx1">
                        <a:lumMod val="75000"/>
                        <a:lumOff val="25000"/>
                      </a:schemeClr>
                    </a:solidFill>
                    <a:latin typeface="+mn-lt"/>
                    <a:ea typeface="+mn-ea"/>
                    <a:cs typeface="+mn-cs"/>
                  </a:defRPr>
                </a:lvl2pPr>
                <a:lvl3pPr marL="900113" indent="-214313" algn="l" defTabSz="685800" rtl="0" eaLnBrk="1" latinLnBrk="0" hangingPunct="1">
                  <a:lnSpc>
                    <a:spcPct val="90000"/>
                  </a:lnSpc>
                  <a:spcBef>
                    <a:spcPts val="375"/>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243013" indent="-214313" algn="l" defTabSz="685800" rtl="0" eaLnBrk="1" latinLnBrk="0" hangingPunct="1">
                  <a:lnSpc>
                    <a:spcPct val="90000"/>
                  </a:lnSpc>
                  <a:spcBef>
                    <a:spcPts val="375"/>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585913" indent="-214313" algn="l" defTabSz="685800" rtl="0" eaLnBrk="1" latinLnBrk="0" hangingPunct="1">
                  <a:lnSpc>
                    <a:spcPct val="90000"/>
                  </a:lnSpc>
                  <a:spcBef>
                    <a:spcPts val="375"/>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smtClean="0"/>
                  <a:t>La POD consiste à tronquer les valeurs singulières faibles (qui sont peu significatives) en ne gardant que les L premières valeurs, L étant déterminé à partir du critère :</a:t>
                </a:r>
              </a:p>
              <a:p>
                <a:endParaRPr lang="fr-FR" dirty="0" smtClean="0"/>
              </a:p>
              <a:p>
                <a:endParaRPr lang="fr-FR" dirty="0"/>
              </a:p>
              <a:p>
                <a:r>
                  <a:rPr lang="fr-FR" dirty="0" smtClean="0"/>
                  <a:t>Il en découle que les vecteurs singuliers sont aussi tronqués, et on a :</a:t>
                </a:r>
              </a:p>
              <a:p>
                <a:pPr/>
                <a14:m>
                  <m:oMathPara xmlns:m="http://schemas.openxmlformats.org/officeDocument/2006/math">
                    <m:oMathParaPr>
                      <m:jc m:val="centerGroup"/>
                    </m:oMathParaPr>
                    <m:oMath xmlns:m="http://schemas.openxmlformats.org/officeDocument/2006/math">
                      <m:r>
                        <m:rPr>
                          <m:nor/>
                        </m:rPr>
                        <a:rPr lang="fr-FR" dirty="0">
                          <a:latin typeface="Imprint MT Shadow" panose="04020605060303030202" pitchFamily="82" charset="0"/>
                        </a:rPr>
                        <m:t>W</m:t>
                      </m:r>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d>
                            <m:dPr>
                              <m:begChr m:val=""/>
                              <m:endChr m:val="|"/>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1" i="1" smtClean="0">
                                      <a:latin typeface="Cambria Math" panose="02040503050406030204" pitchFamily="18" charset="0"/>
                                    </a:rPr>
                                    <m:t>𝒘</m:t>
                                  </m:r>
                                </m:e>
                                <m:sub>
                                  <m:r>
                                    <a:rPr lang="fr-FR" b="0" i="1" smtClean="0">
                                      <a:latin typeface="Cambria Math" panose="02040503050406030204" pitchFamily="18" charset="0"/>
                                    </a:rPr>
                                    <m:t>1</m:t>
                                  </m:r>
                                </m:sub>
                              </m:sSub>
                            </m:e>
                          </m:d>
                          <m:d>
                            <m:dPr>
                              <m:begChr m:val=""/>
                              <m:endChr m:val="|"/>
                              <m:ctrlPr>
                                <a:rPr lang="fr-FR" b="0" i="1" smtClean="0">
                                  <a:latin typeface="Cambria Math" panose="02040503050406030204" pitchFamily="18" charset="0"/>
                                </a:rPr>
                              </m:ctrlPr>
                            </m:dPr>
                            <m:e>
                              <m:r>
                                <a:rPr lang="fr-FR" b="0" i="1" smtClean="0">
                                  <a:latin typeface="Cambria Math" panose="02040503050406030204" pitchFamily="18" charset="0"/>
                                </a:rPr>
                                <m:t>…</m:t>
                              </m:r>
                            </m:e>
                          </m:d>
                          <m:d>
                            <m:dPr>
                              <m:begChr m:val=""/>
                              <m:endChr m:val="|"/>
                              <m:ctrlPr>
                                <a:rPr lang="fr-FR" b="0" i="1" smtClean="0">
                                  <a:latin typeface="Cambria Math" panose="02040503050406030204" pitchFamily="18" charset="0"/>
                                </a:rPr>
                              </m:ctrlPr>
                            </m:dPr>
                            <m:e>
                              <m:sSub>
                                <m:sSubPr>
                                  <m:ctrlPr>
                                    <a:rPr lang="fr-FR" i="1">
                                      <a:latin typeface="Cambria Math" panose="02040503050406030204" pitchFamily="18" charset="0"/>
                                    </a:rPr>
                                  </m:ctrlPr>
                                </m:sSubPr>
                                <m:e>
                                  <m:r>
                                    <a:rPr lang="fr-FR" b="1" i="1">
                                      <a:latin typeface="Cambria Math" panose="02040503050406030204" pitchFamily="18" charset="0"/>
                                    </a:rPr>
                                    <m:t>𝒘</m:t>
                                  </m:r>
                                </m:e>
                                <m:sub>
                                  <m:r>
                                    <a:rPr lang="fr-FR" b="0" i="1" smtClean="0">
                                      <a:latin typeface="Cambria Math" panose="02040503050406030204" pitchFamily="18" charset="0"/>
                                    </a:rPr>
                                    <m:t>𝐿</m:t>
                                  </m:r>
                                </m:sub>
                              </m:sSub>
                            </m:e>
                          </m:d>
                          <m:d>
                            <m:dPr>
                              <m:begChr m:val=""/>
                              <m:endChr m:val="|"/>
                              <m:ctrlPr>
                                <a:rPr lang="fr-FR" b="0" i="1" smtClean="0">
                                  <a:latin typeface="Cambria Math" panose="02040503050406030204" pitchFamily="18" charset="0"/>
                                </a:rPr>
                              </m:ctrlPr>
                            </m:dPr>
                            <m:e>
                              <m:r>
                                <a:rPr lang="fr-FR" b="0" i="1" smtClean="0">
                                  <a:latin typeface="Cambria Math" panose="02040503050406030204" pitchFamily="18" charset="0"/>
                                </a:rPr>
                                <m:t>…</m:t>
                              </m:r>
                            </m:e>
                          </m:d>
                          <m:sSub>
                            <m:sSubPr>
                              <m:ctrlPr>
                                <a:rPr lang="fr-FR" i="1">
                                  <a:latin typeface="Cambria Math" panose="02040503050406030204" pitchFamily="18" charset="0"/>
                                </a:rPr>
                              </m:ctrlPr>
                            </m:sSubPr>
                            <m:e>
                              <m:r>
                                <a:rPr lang="fr-FR" b="1" i="1">
                                  <a:latin typeface="Cambria Math" panose="02040503050406030204" pitchFamily="18" charset="0"/>
                                </a:rPr>
                                <m:t>𝒘</m:t>
                              </m:r>
                            </m:e>
                            <m:sub>
                              <m:sSub>
                                <m:sSubPr>
                                  <m:ctrlPr>
                                    <a:rPr lang="fr-FR"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h</m:t>
                                  </m:r>
                                </m:sub>
                              </m:sSub>
                            </m:sub>
                          </m:sSub>
                        </m:e>
                      </m:d>
                    </m:oMath>
                  </m:oMathPara>
                </a14:m>
                <a:endParaRPr lang="fr-FR" dirty="0" smtClean="0"/>
              </a:p>
              <a:p>
                <a:endParaRPr lang="fr-FR" dirty="0"/>
              </a:p>
              <a:p>
                <a:endParaRPr lang="fr-FR" dirty="0"/>
              </a:p>
              <a:p>
                <a:r>
                  <a:rPr lang="fr-FR" dirty="0" smtClean="0"/>
                  <a:t>Chaque colonne </a:t>
                </a:r>
                <a14:m>
                  <m:oMath xmlns:m="http://schemas.openxmlformats.org/officeDocument/2006/math">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h</m:t>
                        </m:r>
                      </m:sub>
                    </m:sSub>
                  </m:oMath>
                </a14:m>
                <a:r>
                  <a:rPr lang="fr-FR" dirty="0" smtClean="0"/>
                  <a:t> est approximée par </a:t>
                </a:r>
                <a14:m>
                  <m:oMath xmlns:m="http://schemas.openxmlformats.org/officeDocument/2006/math">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b="0" i="1" smtClean="0">
                            <a:latin typeface="Cambria Math" panose="02040503050406030204" pitchFamily="18" charset="0"/>
                          </a:rPr>
                          <m:t>𝐿</m:t>
                        </m:r>
                      </m:sub>
                    </m:sSub>
                    <m:r>
                      <a:rPr lang="fr-FR" i="1" smtClean="0">
                        <a:latin typeface="Cambria Math" panose="02040503050406030204" pitchFamily="18" charset="0"/>
                        <a:ea typeface="Cambria Math" panose="02040503050406030204" pitchFamily="18" charset="0"/>
                      </a:rPr>
                      <m:t>≈</m:t>
                    </m:r>
                    <m:r>
                      <m:rPr>
                        <m:nor/>
                      </m:rPr>
                      <a:rPr lang="fr-FR" dirty="0">
                        <a:latin typeface="Imprint MT Shadow" panose="04020605060303030202" pitchFamily="82" charset="0"/>
                      </a:rPr>
                      <m:t>V</m:t>
                    </m:r>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b="0" i="1" smtClean="0">
                            <a:latin typeface="Cambria Math" panose="02040503050406030204" pitchFamily="18" charset="0"/>
                          </a:rPr>
                          <m:t>𝑟𝑏</m:t>
                        </m:r>
                      </m:sub>
                    </m:sSub>
                  </m:oMath>
                </a14:m>
                <a:endParaRPr lang="fr-FR" dirty="0" smtClean="0"/>
              </a:p>
              <a:p>
                <a:endParaRPr lang="fr-FR" dirty="0"/>
              </a:p>
            </p:txBody>
          </p:sp>
        </mc:Choice>
        <mc:Fallback xmlns="">
          <p:sp>
            <p:nvSpPr>
              <p:cNvPr id="27" name="Espace réservé du texte 2"/>
              <p:cNvSpPr txBox="1">
                <a:spLocks noRot="1" noChangeAspect="1" noMove="1" noResize="1" noEditPoints="1" noAdjustHandles="1" noChangeArrowheads="1" noChangeShapeType="1" noTextEdit="1"/>
              </p:cNvSpPr>
              <p:nvPr/>
            </p:nvSpPr>
            <p:spPr>
              <a:xfrm>
                <a:off x="3192884" y="1573749"/>
                <a:ext cx="5578785" cy="3351275"/>
              </a:xfrm>
              <a:prstGeom prst="rect">
                <a:avLst/>
              </a:prstGeom>
              <a:blipFill>
                <a:blip r:embed="rId6"/>
                <a:stretch>
                  <a:fillRect l="-328" t="-1091"/>
                </a:stretch>
              </a:blipFill>
            </p:spPr>
            <p:txBody>
              <a:bodyPr/>
              <a:lstStyle/>
              <a:p>
                <a:r>
                  <a:rPr lang="fr-FR">
                    <a:noFill/>
                  </a:rPr>
                  <a:t> </a:t>
                </a:r>
              </a:p>
            </p:txBody>
          </p:sp>
        </mc:Fallback>
      </mc:AlternateContent>
      <p:pic>
        <p:nvPicPr>
          <p:cNvPr id="28" name="Image 27"/>
          <p:cNvPicPr>
            <a:picLocks noChangeAspect="1"/>
          </p:cNvPicPr>
          <p:nvPr/>
        </p:nvPicPr>
        <p:blipFill>
          <a:blip r:embed="rId7"/>
          <a:stretch>
            <a:fillRect/>
          </a:stretch>
        </p:blipFill>
        <p:spPr>
          <a:xfrm>
            <a:off x="5281184" y="2296498"/>
            <a:ext cx="1019175" cy="495300"/>
          </a:xfrm>
          <a:prstGeom prst="rect">
            <a:avLst/>
          </a:prstGeom>
        </p:spPr>
      </p:pic>
      <p:sp>
        <p:nvSpPr>
          <p:cNvPr id="29" name="Accolade fermante 28"/>
          <p:cNvSpPr/>
          <p:nvPr/>
        </p:nvSpPr>
        <p:spPr>
          <a:xfrm rot="5400000">
            <a:off x="5847664" y="3025384"/>
            <a:ext cx="138112" cy="7672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0" name="Rectangle 29"/>
              <p:cNvSpPr/>
              <p:nvPr/>
            </p:nvSpPr>
            <p:spPr>
              <a:xfrm>
                <a:off x="5750296" y="3511556"/>
                <a:ext cx="35618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fr-FR" dirty="0">
                          <a:latin typeface="Imprint MT Shadow" panose="04020605060303030202" pitchFamily="82" charset="0"/>
                        </a:rPr>
                        <m:t>V</m:t>
                      </m:r>
                    </m:oMath>
                  </m:oMathPara>
                </a14:m>
                <a:endParaRPr lang="fr-FR" i="1" dirty="0">
                  <a:latin typeface="Imprint MT Shadow" panose="04020605060303030202" pitchFamily="82"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5750296" y="3511556"/>
                <a:ext cx="356187" cy="300082"/>
              </a:xfrm>
              <a:prstGeom prst="rect">
                <a:avLst/>
              </a:prstGeom>
              <a:blipFill>
                <a:blip r:embed="rId8"/>
                <a:stretch>
                  <a:fillRect/>
                </a:stretch>
              </a:blipFill>
            </p:spPr>
            <p:txBody>
              <a:bodyPr/>
              <a:lstStyle/>
              <a:p>
                <a:r>
                  <a:rPr lang="fr-FR">
                    <a:noFill/>
                  </a:rPr>
                  <a:t> </a:t>
                </a:r>
              </a:p>
            </p:txBody>
          </p:sp>
        </mc:Fallback>
      </mc:AlternateContent>
      <p:sp>
        <p:nvSpPr>
          <p:cNvPr id="31" name="Rectangle 30"/>
          <p:cNvSpPr/>
          <p:nvPr/>
        </p:nvSpPr>
        <p:spPr>
          <a:xfrm>
            <a:off x="198542" y="3863195"/>
            <a:ext cx="2994341" cy="1061829"/>
          </a:xfrm>
          <a:prstGeom prst="rect">
            <a:avLst/>
          </a:prstGeom>
        </p:spPr>
        <p:txBody>
          <a:bodyPr wrap="square">
            <a:spAutoFit/>
          </a:bodyPr>
          <a:lstStyle/>
          <a:p>
            <a:r>
              <a:rPr lang="fr-FR" sz="1050" dirty="0"/>
              <a:t>Remarque : en réalité il y a deux POD réalisées successivement, On réalise d’abord une POD pour chaque jeu de paramètres µ sur le temps, puis la deuxième à partir du résultat concaténé de ces POD, ce qui permet de réduire grandement les temps de calcul.</a:t>
            </a:r>
          </a:p>
        </p:txBody>
      </p:sp>
      <p:sp>
        <p:nvSpPr>
          <p:cNvPr id="32" name="Rectangle 31"/>
          <p:cNvSpPr/>
          <p:nvPr/>
        </p:nvSpPr>
        <p:spPr>
          <a:xfrm>
            <a:off x="2012950" y="3048000"/>
            <a:ext cx="685803" cy="691305"/>
          </a:xfrm>
          <a:prstGeom prst="rect">
            <a:avLst/>
          </a:prstGeom>
          <a:solidFill>
            <a:srgbClr val="5188C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6287663" y="3060701"/>
            <a:ext cx="551278" cy="279266"/>
          </a:xfrm>
          <a:prstGeom prst="rect">
            <a:avLst/>
          </a:prstGeom>
          <a:solidFill>
            <a:srgbClr val="5188C7">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501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p:bldP spid="31" grpId="0"/>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p:txBody>
              <a:bodyPr/>
              <a:lstStyle/>
              <a:p>
                <a:r>
                  <a:rPr lang="fr-FR" dirty="0" smtClean="0"/>
                  <a:t>L’enjeu est alors de trouver les coefficients de la fonction </a:t>
                </a:r>
                <a14:m>
                  <m:oMath xmlns:m="http://schemas.openxmlformats.org/officeDocument/2006/math">
                    <m:r>
                      <a:rPr lang="fr-FR" i="1" smtClean="0">
                        <a:latin typeface="Cambria Math" panose="02040503050406030204" pitchFamily="18" charset="0"/>
                        <a:ea typeface="Cambria Math" panose="02040503050406030204" pitchFamily="18" charset="0"/>
                      </a:rPr>
                      <m:t>𝜋</m:t>
                    </m:r>
                  </m:oMath>
                </a14:m>
                <a:r>
                  <a:rPr lang="fr-FR" dirty="0" smtClean="0"/>
                  <a:t> qui calcule les coefficients </a:t>
                </a:r>
                <a14:m>
                  <m:oMath xmlns:m="http://schemas.openxmlformats.org/officeDocument/2006/math">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𝑟𝑏</m:t>
                        </m:r>
                      </m:sub>
                    </m:sSub>
                  </m:oMath>
                </a14:m>
                <a:r>
                  <a:rPr lang="fr-FR" dirty="0" smtClean="0"/>
                  <a:t> à partir du temps et des paramètres </a:t>
                </a:r>
                <a14:m>
                  <m:oMath xmlns:m="http://schemas.openxmlformats.org/officeDocument/2006/math">
                    <m:r>
                      <a:rPr lang="fr-FR" b="1" i="1">
                        <a:latin typeface="Cambria Math" panose="02040503050406030204" pitchFamily="18" charset="0"/>
                        <a:ea typeface="Cambria Math" panose="02040503050406030204" pitchFamily="18" charset="0"/>
                      </a:rPr>
                      <m:t>𝝁</m:t>
                    </m:r>
                  </m:oMath>
                </a14:m>
                <a:r>
                  <a:rPr lang="fr-FR" dirty="0" smtClean="0"/>
                  <a:t>.</a:t>
                </a: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𝑟𝑏</m:t>
                          </m:r>
                        </m:sub>
                      </m:sSub>
                      <m:d>
                        <m:dPr>
                          <m:ctrlPr>
                            <a:rPr lang="fr-FR" b="0" i="1" smtClean="0">
                              <a:latin typeface="Cambria Math" panose="02040503050406030204" pitchFamily="18" charset="0"/>
                            </a:rPr>
                          </m:ctrlPr>
                        </m:dPr>
                        <m:e>
                          <m:r>
                            <a:rPr lang="fr-FR" b="0" i="1" smtClean="0">
                              <a:latin typeface="Cambria Math" panose="02040503050406030204" pitchFamily="18" charset="0"/>
                            </a:rPr>
                            <m:t>𝑡</m:t>
                          </m:r>
                          <m:r>
                            <a:rPr lang="fr-FR" b="0" i="1" smtClean="0">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r>
                        <a:rPr lang="fr-FR" b="1" i="1" smtClean="0">
                          <a:latin typeface="Cambria Math" panose="02040503050406030204" pitchFamily="18" charset="0"/>
                          <a:ea typeface="Cambria Math" panose="02040503050406030204" pitchFamily="18" charset="0"/>
                        </a:rPr>
                        <m:t>=</m:t>
                      </m:r>
                      <m:sSup>
                        <m:sSupPr>
                          <m:ctrlPr>
                            <a:rPr lang="fr-FR" b="1" i="1" smtClean="0">
                              <a:latin typeface="Cambria Math" panose="02040503050406030204" pitchFamily="18" charset="0"/>
                              <a:ea typeface="Cambria Math" panose="02040503050406030204" pitchFamily="18" charset="0"/>
                            </a:rPr>
                          </m:ctrlPr>
                        </m:sSupPr>
                        <m:e>
                          <m:d>
                            <m:dPr>
                              <m:begChr m:val="["/>
                              <m:endChr m:val="]"/>
                              <m:ctrlPr>
                                <a:rPr lang="fr-FR" b="1" i="1">
                                  <a:latin typeface="Cambria Math" panose="02040503050406030204" pitchFamily="18" charset="0"/>
                                  <a:ea typeface="Cambria Math" panose="02040503050406030204" pitchFamily="18" charset="0"/>
                                </a:rPr>
                              </m:ctrlPr>
                            </m:dPr>
                            <m:e>
                              <m:sSubSup>
                                <m:sSubSupPr>
                                  <m:ctrlPr>
                                    <a:rPr lang="fr-FR" i="1">
                                      <a:latin typeface="Cambria Math" panose="02040503050406030204" pitchFamily="18" charset="0"/>
                                    </a:rPr>
                                  </m:ctrlPr>
                                </m:sSubSupPr>
                                <m:e>
                                  <m:r>
                                    <a:rPr lang="fr-FR" i="1">
                                      <a:latin typeface="Cambria Math" panose="02040503050406030204" pitchFamily="18" charset="0"/>
                                    </a:rPr>
                                    <m:t>𝑢</m:t>
                                  </m:r>
                                </m:e>
                                <m:sub>
                                  <m:r>
                                    <a:rPr lang="fr-FR" i="1">
                                      <a:latin typeface="Cambria Math" panose="02040503050406030204" pitchFamily="18" charset="0"/>
                                    </a:rPr>
                                    <m:t>𝑟𝑏</m:t>
                                  </m:r>
                                </m:sub>
                                <m:sup>
                                  <m:r>
                                    <a:rPr lang="fr-FR" i="1">
                                      <a:latin typeface="Cambria Math" panose="02040503050406030204" pitchFamily="18" charset="0"/>
                                    </a:rPr>
                                    <m:t>(1)</m:t>
                                  </m:r>
                                </m:sup>
                              </m:sSubSup>
                              <m:d>
                                <m:dPr>
                                  <m:ctrlPr>
                                    <a:rPr lang="fr-FR" i="1">
                                      <a:latin typeface="Cambria Math" panose="02040503050406030204" pitchFamily="18" charset="0"/>
                                    </a:rPr>
                                  </m:ctrlPr>
                                </m:dPr>
                                <m:e>
                                  <m:r>
                                    <a:rPr lang="fr-FR" i="1">
                                      <a:latin typeface="Cambria Math" panose="02040503050406030204" pitchFamily="18" charset="0"/>
                                    </a:rPr>
                                    <m:t>𝑡</m:t>
                                  </m:r>
                                  <m:r>
                                    <a:rPr lang="fr-FR"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r>
                                <a:rPr lang="fr-FR" b="1" i="1">
                                  <a:latin typeface="Cambria Math" panose="02040503050406030204" pitchFamily="18" charset="0"/>
                                  <a:ea typeface="Cambria Math" panose="02040503050406030204" pitchFamily="18" charset="0"/>
                                </a:rPr>
                                <m:t>,…,</m:t>
                              </m:r>
                              <m:sSubSup>
                                <m:sSubSupPr>
                                  <m:ctrlPr>
                                    <a:rPr lang="fr-FR" i="1">
                                      <a:latin typeface="Cambria Math" panose="02040503050406030204" pitchFamily="18" charset="0"/>
                                    </a:rPr>
                                  </m:ctrlPr>
                                </m:sSubSupPr>
                                <m:e>
                                  <m:r>
                                    <a:rPr lang="fr-FR" i="1">
                                      <a:latin typeface="Cambria Math" panose="02040503050406030204" pitchFamily="18" charset="0"/>
                                    </a:rPr>
                                    <m:t>𝑢</m:t>
                                  </m:r>
                                </m:e>
                                <m:sub>
                                  <m:r>
                                    <a:rPr lang="fr-FR" i="1">
                                      <a:latin typeface="Cambria Math" panose="02040503050406030204" pitchFamily="18" charset="0"/>
                                    </a:rPr>
                                    <m:t>𝑟𝑏</m:t>
                                  </m:r>
                                </m:sub>
                                <m:sup>
                                  <m:r>
                                    <a:rPr lang="fr-FR" i="1">
                                      <a:latin typeface="Cambria Math" panose="02040503050406030204" pitchFamily="18" charset="0"/>
                                    </a:rPr>
                                    <m:t>(</m:t>
                                  </m:r>
                                  <m:r>
                                    <a:rPr lang="fr-FR" i="1">
                                      <a:latin typeface="Cambria Math" panose="02040503050406030204" pitchFamily="18" charset="0"/>
                                    </a:rPr>
                                    <m:t>𝐿</m:t>
                                  </m:r>
                                  <m:r>
                                    <a:rPr lang="fr-FR" i="1">
                                      <a:latin typeface="Cambria Math" panose="02040503050406030204" pitchFamily="18" charset="0"/>
                                    </a:rPr>
                                    <m:t>)</m:t>
                                  </m:r>
                                </m:sup>
                              </m:sSubSup>
                              <m:d>
                                <m:dPr>
                                  <m:ctrlPr>
                                    <a:rPr lang="fr-FR" i="1">
                                      <a:latin typeface="Cambria Math" panose="02040503050406030204" pitchFamily="18" charset="0"/>
                                    </a:rPr>
                                  </m:ctrlPr>
                                </m:dPr>
                                <m:e>
                                  <m:r>
                                    <a:rPr lang="fr-FR" i="1">
                                      <a:latin typeface="Cambria Math" panose="02040503050406030204" pitchFamily="18" charset="0"/>
                                    </a:rPr>
                                    <m:t>𝑡</m:t>
                                  </m:r>
                                  <m:r>
                                    <a:rPr lang="fr-FR"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e>
                          </m:d>
                        </m:e>
                        <m:sup>
                          <m:r>
                            <m:rPr>
                              <m:sty m:val="p"/>
                            </m:rPr>
                            <a:rPr lang="fr-FR" b="0" i="0" smtClean="0">
                              <a:latin typeface="Cambria Math" panose="02040503050406030204" pitchFamily="18" charset="0"/>
                              <a:ea typeface="Cambria Math" panose="02040503050406030204" pitchFamily="18" charset="0"/>
                            </a:rPr>
                            <m:t>T</m:t>
                          </m:r>
                        </m:sup>
                      </m:sSup>
                    </m:oMath>
                  </m:oMathPara>
                </a14:m>
                <a:endParaRPr lang="fr-FR" dirty="0" smtClean="0"/>
              </a:p>
              <a:p>
                <a:endParaRPr lang="fr-FR" dirty="0" smtClean="0"/>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h</m:t>
                          </m:r>
                        </m:sub>
                      </m:sSub>
                      <m:d>
                        <m:dPr>
                          <m:ctrlPr>
                            <a:rPr lang="fr-FR" i="1">
                              <a:latin typeface="Cambria Math" panose="02040503050406030204" pitchFamily="18" charset="0"/>
                            </a:rPr>
                          </m:ctrlPr>
                        </m:dPr>
                        <m:e>
                          <m:r>
                            <a:rPr lang="fr-FR" i="1">
                              <a:latin typeface="Cambria Math" panose="02040503050406030204" pitchFamily="18" charset="0"/>
                            </a:rPr>
                            <m:t>𝑡</m:t>
                          </m:r>
                          <m:r>
                            <a:rPr lang="fr-FR"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r>
                        <a:rPr lang="fr-FR" i="1" smtClean="0">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𝐿</m:t>
                          </m:r>
                        </m:sub>
                      </m:sSub>
                      <m:d>
                        <m:dPr>
                          <m:ctrlPr>
                            <a:rPr lang="fr-FR" i="1">
                              <a:latin typeface="Cambria Math" panose="02040503050406030204" pitchFamily="18" charset="0"/>
                            </a:rPr>
                          </m:ctrlPr>
                        </m:dPr>
                        <m:e>
                          <m:r>
                            <a:rPr lang="fr-FR" i="1">
                              <a:latin typeface="Cambria Math" panose="02040503050406030204" pitchFamily="18" charset="0"/>
                            </a:rPr>
                            <m:t>𝑡</m:t>
                          </m:r>
                          <m:r>
                            <a:rPr lang="fr-FR"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r>
                        <a:rPr lang="fr-FR" b="0" i="1" smtClean="0">
                          <a:latin typeface="Cambria Math" panose="02040503050406030204" pitchFamily="18" charset="0"/>
                        </a:rPr>
                        <m:t>=</m:t>
                      </m:r>
                      <m:r>
                        <m:rPr>
                          <m:nor/>
                        </m:rPr>
                        <a:rPr lang="fr-FR" dirty="0">
                          <a:latin typeface="Imprint MT Shadow" panose="04020605060303030202" pitchFamily="82" charset="0"/>
                        </a:rPr>
                        <m:t>V</m:t>
                      </m:r>
                      <m:sSub>
                        <m:sSubPr>
                          <m:ctrlPr>
                            <a:rPr lang="fr-FR" i="1">
                              <a:latin typeface="Cambria Math" panose="02040503050406030204" pitchFamily="18" charset="0"/>
                            </a:rPr>
                          </m:ctrlPr>
                        </m:sSubPr>
                        <m:e>
                          <m:r>
                            <a:rPr lang="fr-FR" b="1">
                              <a:latin typeface="Cambria Math" panose="02040503050406030204" pitchFamily="18" charset="0"/>
                            </a:rPr>
                            <m:t>𝐮</m:t>
                          </m:r>
                        </m:e>
                        <m:sub>
                          <m:r>
                            <a:rPr lang="fr-FR" i="1">
                              <a:latin typeface="Cambria Math" panose="02040503050406030204" pitchFamily="18" charset="0"/>
                            </a:rPr>
                            <m:t>𝑟𝑏</m:t>
                          </m:r>
                        </m:sub>
                      </m:sSub>
                      <m:r>
                        <a:rPr lang="fr-FR" i="1">
                          <a:latin typeface="Cambria Math" panose="02040503050406030204" pitchFamily="18" charset="0"/>
                          <a:ea typeface="Cambria Math" panose="02040503050406030204" pitchFamily="18" charset="0"/>
                        </a:rPr>
                        <m:t>≈</m:t>
                      </m:r>
                      <m:r>
                        <m:rPr>
                          <m:nor/>
                        </m:rPr>
                        <a:rPr lang="fr-FR" dirty="0">
                          <a:latin typeface="Imprint MT Shadow" panose="04020605060303030202" pitchFamily="82" charset="0"/>
                        </a:rPr>
                        <m:t>V</m:t>
                      </m:r>
                      <m:r>
                        <m:rPr>
                          <m:nor/>
                        </m:rPr>
                        <a:rPr lang="fr-FR" b="0" i="0" dirty="0" smtClean="0">
                          <a:latin typeface="Imprint MT Shadow" panose="04020605060303030202" pitchFamily="82" charset="0"/>
                        </a:rPr>
                        <m:t> </m:t>
                      </m:r>
                      <m:acc>
                        <m:accPr>
                          <m:chr m:val="̂"/>
                          <m:ctrlPr>
                            <a:rPr lang="fr-FR" b="0" i="1" dirty="0" smtClean="0">
                              <a:latin typeface="Cambria Math" panose="02040503050406030204" pitchFamily="18" charset="0"/>
                            </a:rPr>
                          </m:ctrlPr>
                        </m:accPr>
                        <m:e>
                          <m:r>
                            <a:rPr lang="fr-FR" i="1">
                              <a:latin typeface="Cambria Math" panose="02040503050406030204" pitchFamily="18" charset="0"/>
                              <a:ea typeface="Cambria Math" panose="02040503050406030204" pitchFamily="18" charset="0"/>
                            </a:rPr>
                            <m:t>𝜋</m:t>
                          </m:r>
                        </m:e>
                      </m:acc>
                      <m:d>
                        <m:dPr>
                          <m:ctrlPr>
                            <a:rPr lang="fr-FR" i="1" smtClean="0">
                              <a:latin typeface="Cambria Math" panose="02040503050406030204" pitchFamily="18" charset="0"/>
                            </a:rPr>
                          </m:ctrlPr>
                        </m:dPr>
                        <m:e>
                          <m:r>
                            <a:rPr lang="fr-FR" i="1">
                              <a:latin typeface="Cambria Math" panose="02040503050406030204" pitchFamily="18" charset="0"/>
                            </a:rPr>
                            <m:t>𝑡</m:t>
                          </m:r>
                          <m:r>
                            <a:rPr lang="fr-FR" i="1">
                              <a:latin typeface="Cambria Math" panose="02040503050406030204" pitchFamily="18" charset="0"/>
                            </a:rPr>
                            <m:t>,</m:t>
                          </m:r>
                          <m:r>
                            <a:rPr lang="fr-FR" b="1" i="1">
                              <a:latin typeface="Cambria Math" panose="02040503050406030204" pitchFamily="18" charset="0"/>
                              <a:ea typeface="Cambria Math" panose="02040503050406030204" pitchFamily="18" charset="0"/>
                            </a:rPr>
                            <m:t>𝝁</m:t>
                          </m:r>
                        </m:e>
                      </m:d>
                    </m:oMath>
                  </m:oMathPara>
                </a14:m>
                <a:endParaRPr lang="fr-FR" dirty="0" smtClean="0"/>
              </a:p>
              <a:p>
                <a:endParaRPr lang="fr-FR" dirty="0" smtClean="0"/>
              </a:p>
              <a:p>
                <a:endParaRPr lang="fr-FR" dirty="0" smtClean="0"/>
              </a:p>
              <a:p>
                <a:r>
                  <a:rPr lang="fr-FR" dirty="0" smtClean="0"/>
                  <a:t>On utilise alors le </a:t>
                </a:r>
                <a:r>
                  <a:rPr lang="fr-FR" i="1" dirty="0" smtClean="0"/>
                  <a:t>machine </a:t>
                </a:r>
                <a:r>
                  <a:rPr lang="fr-FR" i="1" dirty="0" err="1" smtClean="0"/>
                  <a:t>learning</a:t>
                </a:r>
                <a:r>
                  <a:rPr lang="fr-FR" i="1" dirty="0" smtClean="0"/>
                  <a:t> </a:t>
                </a:r>
                <a:r>
                  <a:rPr lang="fr-FR" dirty="0" smtClean="0"/>
                  <a:t>pour déterminer l’estimateur </a:t>
                </a:r>
                <a14:m>
                  <m:oMath xmlns:m="http://schemas.openxmlformats.org/officeDocument/2006/math">
                    <m:acc>
                      <m:accPr>
                        <m:chr m:val="̂"/>
                        <m:ctrlPr>
                          <a:rPr lang="fr-FR" i="1" dirty="0">
                            <a:latin typeface="Cambria Math" panose="02040503050406030204" pitchFamily="18" charset="0"/>
                          </a:rPr>
                        </m:ctrlPr>
                      </m:accPr>
                      <m:e>
                        <m:r>
                          <a:rPr lang="fr-FR" i="1">
                            <a:latin typeface="Cambria Math" panose="02040503050406030204" pitchFamily="18" charset="0"/>
                            <a:ea typeface="Cambria Math" panose="02040503050406030204" pitchFamily="18" charset="0"/>
                          </a:rPr>
                          <m:t>𝜋</m:t>
                        </m:r>
                      </m:e>
                    </m:acc>
                  </m:oMath>
                </a14:m>
                <a:r>
                  <a:rPr lang="fr-FR" dirty="0" smtClean="0"/>
                  <a:t> qui pourra ensuite être utilisé pour calculer de nouveaux points.</a:t>
                </a:r>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blipFill>
                <a:blip r:embed="rId2"/>
                <a:stretch>
                  <a:fillRect l="-218" t="-933"/>
                </a:stretch>
              </a:blipFill>
            </p:spPr>
            <p:txBody>
              <a:bodyPr/>
              <a:lstStyle/>
              <a:p>
                <a:r>
                  <a:rPr lang="fr-FR">
                    <a:noFill/>
                  </a:rPr>
                  <a:t> </a:t>
                </a:r>
              </a:p>
            </p:txBody>
          </p:sp>
        </mc:Fallback>
      </mc:AlternateContent>
      <p:sp>
        <p:nvSpPr>
          <p:cNvPr id="4" name="Espace réservé du texte 3"/>
          <p:cNvSpPr>
            <a:spLocks noGrp="1"/>
          </p:cNvSpPr>
          <p:nvPr>
            <p:ph type="body" sz="quarter" idx="11"/>
          </p:nvPr>
        </p:nvSpPr>
        <p:spPr/>
        <p:txBody>
          <a:bodyPr/>
          <a:lstStyle/>
          <a:p>
            <a:r>
              <a:rPr lang="fr-FR" dirty="0"/>
              <a:t>Réduction de modèle : Algorithme</a:t>
            </a:r>
          </a:p>
          <a:p>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16</a:t>
            </a:fld>
            <a:endParaRPr lang="fr-FR" dirty="0"/>
          </a:p>
        </p:txBody>
      </p:sp>
      <p:grpSp>
        <p:nvGrpSpPr>
          <p:cNvPr id="13" name="Groupe 12"/>
          <p:cNvGrpSpPr/>
          <p:nvPr/>
        </p:nvGrpSpPr>
        <p:grpSpPr>
          <a:xfrm>
            <a:off x="3286618" y="2514600"/>
            <a:ext cx="1053607" cy="507998"/>
            <a:chOff x="3286618" y="2514600"/>
            <a:chExt cx="1053607" cy="507998"/>
          </a:xfrm>
        </p:grpSpPr>
        <p:sp>
          <p:nvSpPr>
            <p:cNvPr id="6" name="ZoneTexte 5"/>
            <p:cNvSpPr txBox="1"/>
            <p:nvPr/>
          </p:nvSpPr>
          <p:spPr>
            <a:xfrm>
              <a:off x="3286618" y="2722516"/>
              <a:ext cx="1053607" cy="300082"/>
            </a:xfrm>
            <a:prstGeom prst="rect">
              <a:avLst/>
            </a:prstGeom>
            <a:noFill/>
            <a:ln>
              <a:noFill/>
            </a:ln>
          </p:spPr>
          <p:txBody>
            <a:bodyPr wrap="square" rtlCol="0">
              <a:spAutoFit/>
            </a:bodyPr>
            <a:lstStyle/>
            <a:p>
              <a:pPr algn="ctr"/>
              <a:r>
                <a:rPr lang="fr-FR" dirty="0" smtClean="0">
                  <a:solidFill>
                    <a:srgbClr val="FF0000"/>
                  </a:solidFill>
                </a:rPr>
                <a:t>Troncation</a:t>
              </a:r>
              <a:endParaRPr lang="fr-FR" dirty="0">
                <a:solidFill>
                  <a:srgbClr val="FF0000"/>
                </a:solidFill>
              </a:endParaRPr>
            </a:p>
          </p:txBody>
        </p:sp>
        <p:cxnSp>
          <p:nvCxnSpPr>
            <p:cNvPr id="7" name="Connecteur droit avec flèche 6"/>
            <p:cNvCxnSpPr>
              <a:stCxn id="6" idx="0"/>
            </p:cNvCxnSpPr>
            <p:nvPr/>
          </p:nvCxnSpPr>
          <p:spPr>
            <a:xfrm flipH="1" flipV="1">
              <a:off x="3813421" y="2514600"/>
              <a:ext cx="1" cy="207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e 11"/>
          <p:cNvGrpSpPr/>
          <p:nvPr/>
        </p:nvGrpSpPr>
        <p:grpSpPr>
          <a:xfrm>
            <a:off x="4732773" y="2514600"/>
            <a:ext cx="1053607" cy="507998"/>
            <a:chOff x="4732773" y="2514600"/>
            <a:chExt cx="1053607" cy="507998"/>
          </a:xfrm>
        </p:grpSpPr>
        <p:sp>
          <p:nvSpPr>
            <p:cNvPr id="10" name="ZoneTexte 9"/>
            <p:cNvSpPr txBox="1"/>
            <p:nvPr/>
          </p:nvSpPr>
          <p:spPr>
            <a:xfrm>
              <a:off x="4732773" y="2722516"/>
              <a:ext cx="1053607" cy="300082"/>
            </a:xfrm>
            <a:prstGeom prst="rect">
              <a:avLst/>
            </a:prstGeom>
            <a:noFill/>
            <a:ln>
              <a:noFill/>
            </a:ln>
          </p:spPr>
          <p:txBody>
            <a:bodyPr wrap="square" rtlCol="0">
              <a:spAutoFit/>
            </a:bodyPr>
            <a:lstStyle/>
            <a:p>
              <a:pPr algn="ctr"/>
              <a:r>
                <a:rPr lang="fr-FR" dirty="0" smtClean="0">
                  <a:solidFill>
                    <a:srgbClr val="FF0000"/>
                  </a:solidFill>
                </a:rPr>
                <a:t>Estimation</a:t>
              </a:r>
              <a:endParaRPr lang="fr-FR" dirty="0">
                <a:solidFill>
                  <a:srgbClr val="FF0000"/>
                </a:solidFill>
              </a:endParaRPr>
            </a:p>
          </p:txBody>
        </p:sp>
        <p:cxnSp>
          <p:nvCxnSpPr>
            <p:cNvPr id="11" name="Connecteur droit avec flèche 10"/>
            <p:cNvCxnSpPr>
              <a:stCxn id="10" idx="0"/>
            </p:cNvCxnSpPr>
            <p:nvPr/>
          </p:nvCxnSpPr>
          <p:spPr>
            <a:xfrm flipH="1" flipV="1">
              <a:off x="5259576" y="2514600"/>
              <a:ext cx="1" cy="207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653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 Ressort</a:t>
            </a:r>
            <a:endParaRPr lang="fr-FR" dirty="0"/>
          </a:p>
        </p:txBody>
      </p:sp>
      <p:sp>
        <p:nvSpPr>
          <p:cNvPr id="3" name="Espace réservé du texte 2"/>
          <p:cNvSpPr>
            <a:spLocks noGrp="1"/>
          </p:cNvSpPr>
          <p:nvPr>
            <p:ph type="body" sz="quarter" idx="10"/>
          </p:nvPr>
        </p:nvSpPr>
        <p:spPr>
          <a:xfrm>
            <a:off x="398039" y="1240189"/>
            <a:ext cx="5685261" cy="3264737"/>
          </a:xfrm>
        </p:spPr>
        <p:txBody>
          <a:bodyPr/>
          <a:lstStyle/>
          <a:p>
            <a:r>
              <a:rPr lang="fr-FR" dirty="0" smtClean="0"/>
              <a:t>L’objectif est de caractériser rapidement le comportement d’une antenne embarquée liée au véhicule par une liaison ressort. Le dispositif est non linéaire du fait des contacts entre spires, mais aussi de la présence éventuelle d’élastomère en contact.</a:t>
            </a:r>
          </a:p>
          <a:p>
            <a:endParaRPr lang="fr-FR" dirty="0"/>
          </a:p>
          <a:p>
            <a:r>
              <a:rPr lang="fr-FR" dirty="0" smtClean="0"/>
              <a:t>La détermination des mouvements de l’antenne excitée par un </a:t>
            </a:r>
            <a:r>
              <a:rPr lang="fr-FR" dirty="0" err="1" smtClean="0"/>
              <a:t>accélérogramme</a:t>
            </a:r>
            <a:r>
              <a:rPr lang="fr-FR" dirty="0"/>
              <a:t> </a:t>
            </a:r>
            <a:r>
              <a:rPr lang="fr-FR" dirty="0" smtClean="0"/>
              <a:t>(temps physique de plusieurs minutes avec des fréquences élevées) peut être long. Ainsi un estimateur rapide pourrait être utile en phase de conception par exemple.</a:t>
            </a:r>
            <a:endParaRPr lang="fr-FR" dirty="0"/>
          </a:p>
        </p:txBody>
      </p:sp>
      <p:sp>
        <p:nvSpPr>
          <p:cNvPr id="4" name="Espace réservé du texte 3"/>
          <p:cNvSpPr>
            <a:spLocks noGrp="1"/>
          </p:cNvSpPr>
          <p:nvPr>
            <p:ph type="body" sz="quarter" idx="11"/>
          </p:nvPr>
        </p:nvSpPr>
        <p:spPr/>
        <p:txBody>
          <a:bodyPr/>
          <a:lstStyle/>
          <a:p>
            <a:r>
              <a:rPr lang="fr-FR" dirty="0" smtClean="0"/>
              <a:t>Contexte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17</a:t>
            </a:fld>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379" y="1240189"/>
            <a:ext cx="2682621" cy="2853852"/>
          </a:xfrm>
          <a:prstGeom prst="rect">
            <a:avLst/>
          </a:prstGeom>
        </p:spPr>
      </p:pic>
    </p:spTree>
    <p:extLst>
      <p:ext uri="{BB962C8B-B14F-4D97-AF65-F5344CB8AC3E}">
        <p14:creationId xmlns:p14="http://schemas.microsoft.com/office/powerpoint/2010/main" val="65791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 Ressort</a:t>
            </a:r>
            <a:endParaRPr lang="fr-FR" dirty="0"/>
          </a:p>
        </p:txBody>
      </p:sp>
      <p:sp>
        <p:nvSpPr>
          <p:cNvPr id="3" name="Espace réservé du texte 2"/>
          <p:cNvSpPr>
            <a:spLocks noGrp="1"/>
          </p:cNvSpPr>
          <p:nvPr>
            <p:ph type="body" sz="quarter" idx="10"/>
          </p:nvPr>
        </p:nvSpPr>
        <p:spPr>
          <a:xfrm>
            <a:off x="396000" y="1240189"/>
            <a:ext cx="8373631" cy="3264737"/>
          </a:xfrm>
        </p:spPr>
        <p:txBody>
          <a:bodyPr/>
          <a:lstStyle/>
          <a:p>
            <a:r>
              <a:rPr lang="fr-FR" dirty="0" smtClean="0"/>
              <a:t>L’idée est de caractériser le comportement du ressort et d’intégrer cette donnée dans un modèle efficient.</a:t>
            </a:r>
            <a:endParaRPr lang="fr-FR" dirty="0"/>
          </a:p>
        </p:txBody>
      </p:sp>
      <p:sp>
        <p:nvSpPr>
          <p:cNvPr id="4" name="Espace réservé du texte 3"/>
          <p:cNvSpPr>
            <a:spLocks noGrp="1"/>
          </p:cNvSpPr>
          <p:nvPr>
            <p:ph type="body" sz="quarter" idx="11"/>
          </p:nvPr>
        </p:nvSpPr>
        <p:spPr/>
        <p:txBody>
          <a:bodyPr/>
          <a:lstStyle/>
          <a:p>
            <a:r>
              <a:rPr lang="fr-FR" dirty="0" smtClean="0"/>
              <a:t>Implémentation n°1</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18</a:t>
            </a:fld>
            <a:endParaRPr lang="fr-FR" dirty="0"/>
          </a:p>
        </p:txBody>
      </p:sp>
      <p:sp>
        <p:nvSpPr>
          <p:cNvPr id="59" name="AutoShape 2" descr="data:image/png;base64,iVBORw0KGgoAAAANSUhEUgAAAWAAAAFgCAYAAACFYaNMAAAAOXRFWHRTb2Z0d2FyZQBNYXRwbG90bGliIHZlcnNpb24zLjUuMSwgaHR0cHM6Ly9tYXRwbG90bGliLm9yZy/YYfK9AAAACXBIWXMAAAsTAAALEwEAmpwYAAAzwklEQVR4nO3deZxcZ33n+8/vVHV1dVWrF/UitVq9SZa8SJaN3YBtwAEMF4V4EIsZnDAxwRDFjJlw71xCYJiQDExyAyQhOFxwPJCXwZOJDSYTMSSAwQ6YO15l8CJhWZZlW2rtUq/qrq6u5bl/1OLq7lKrtVSfWr7v16tePnWqquspufTtR7/zLOacQ0RElp7ndwNERGqVAlhExCcKYBERnyiARUR8ogAWEfFJ0O8G+GXz5s3uhz/8od/NEJHaYMVO1mwP+Pjx4343QURqXM0GsIiI3xTAIiI+UQCLiPhEASwi4hMFsIiITxTAIiI+UQCLiPhEASwi4hMFsIiIT6omgM1ss5k9Z2Z7zOyT5/Nnp9OOvcdO8vALx9l77CTptBaxF5FzVxVrQZhZAPh/gbcCQ8DjZvY959yvzvVnp9OOB547wuHRGOu7lnH8ZJyhkSniyTRr2qIMdDTieUWneYuILKgqAhh4DbDHObcXwMzuBrYA5xzA+4YnGT4ZZ3ljPQdGpkkkU3Q2hVkereNEbIYDe44pjEXkrFRLAHcD+wvuDwGvnfskM9sKbAXo7e1d1A8+Mh4nEqojnYbJ6QTLG+uZmkkxMpWYFcZj8QSPvniC4ckZVrdG2NDVRDBYNRUeESmBagngYt3OeYVa59wdwB0Ag4ODiyrkTs4kmYwnAehpizIRyxwXhvHUTIp4Ms3kdIL1XcsAx86DY0wmUoxMztDdGmFjFQRyOu3YNzzJ2FQCh8MBAc9waUjhCM45TiQd8VSKdBpmkmn62qIMtEf1rwSRrGoJ4CGgp+D+auDg+fjBfcujTM2kABidTDCdyBwXhnEo6HEymQnk8ViSZGqGkakk331iH//nW9eDS/P0wdF8QMXTaaazob1UpYt02rF/ZJLRyQTmccrQLHZs2c/48vEpphJJIqFg/nMnU2nSbv7xZDxJPJEi5Yx/3XWID1+7lrHYDDsOJhYM7JMzSeKJNAPtUdaqpCNVrloC+HFgnZkNAAeAG4HfOh8/eKA9ytDoJJPxFMub6hmenAFmh3EkVJ8vU4QCHtMzab77xD5u+bULODmdZDyWzAdULJFmIpYgEvJY07mMsekEOw6Ozgq7hXqVZ3OMB6OTM8QSKYKBU4dmsWPI3A96Hi8PT9HfFiWVfSD3WYsd7x2bZqC9ke888TLvvqKH4xMzpw3ssakEnsEl3U1MxpM8OTSCAcm0I7bEv7BElkJVBLBzLmlmHwV+BASAv3PO7TwfP9vzjDdc0Mn+kUmm4kkmphOk0m5WGE/OpJjKlimSaUc8keKma9YQCnpMx2YH1LHxaVY21xMKBjg8Nl007M4kIBdz3NxQh2ceyVSKSOjUoVnsOHf/0Ng0yyMh4sk08ewvntxnLXbc1RJheGqG91818Mq/FE4T2C2ROpY31nN0PE7hSL9YIkUsnmR91zJOziT55b4R9ZSlKlRFAAM45/4F+JdS/GzPM/raGgFY19nE88fGSTvyYbwsHMSyf/+bwkHGp43JeJJ0kYDqaonQ3BBkvEgozb1/vo7jiTTHTsbBLRyaxY5z9yOhzGfMfb7Cz1rs+PDYNJFQkJHJxKID2+Z+hqBHwIOT06+Udybj0/N6yo+8eKKqau1SO6omgJdKMOhxcVcLABdmwziRcsSTaWZSmVvQg9WtDaTSbl5ATcWTpE4TdmcSkIs5dnDGAZo7zt3fdWictSsawRy5zmbus6bd/OMVTWGeOzzOpT0tnDg5c9r3Ozw2jZvzCyISylzkLCzvzO0pz621/2JoZMnr6yJnSwF8DgrDeO5FrjrPODwxPS+gOpvCeMaCYXcmAbmY46BnfP3nL3Dz69YsGJrFjiEbqM1hTkzEidRnvjKN9UGWhYMEAx6kIY3L167TuGxdN8L4VJw6z0id5v1WNIWZiCdntbuwtAPFe8qFtfZjEzOz6utHJuI8e2SC1S0RNq5Sz1jKjzlXm9NqBwcH3fbt20v6HslkmheOjzM94/IB5WGcmIwTS6ROecHrfNeAASamk3xn+z5uffM6lkfqwNm80DzVMWQuDCaSjplUCs+MZNoxk0zTu/zUQ8tyw9ZOTmd6/Qu9RyjocWh0Gox8u5fVB9l5cJzVyyPA7J5yfV2AeCJFQ32QlmxJ5+DoVL6+XtgzbgwFmUqkVaYQPxX9Z5gC2AfptGNodJKRk4lTht3pQvFMjwGmE2mGJ2fobmlg46rmsguh3L8iJmKZwDYPhoZj+aFvoaBHnecV9JQzY7Trg5kwjtQH8/X1Ox/ayy2/dgHJdDofxre+eR2hgMfIVEK9YllqCuBCfgawLN7cyR91c3rKy8J12Vp7kql4klBwfs/4zof2cvPr1hBPFUyWccZ0IkU8kWZNu2rFUnIK4EIK4MpV2FMOeHB4Ypp4Ik24Lpitr8/uGTfUBwkHPUan4jSG64gn0/lp5HUBj+HJBJ3LQrxqdSuhUMDvjyfVqWgA6yKcVJzCYYEA67K19kQSTkzG541CmYwnaSyYLJObRn5oLJ6vEzvgR88eoas5zKZVzQpiWRIKYKl4waDHhStbgFfq65PTyfwolNWtDQxPJvIjKnLTyHMjKA6MTPOd7fv43WsvYDyW4IHdR1nTHuWCzmUqS0hJKYClqnie0bs8O2km2zNOp8E58pNlctPIc7MVv7N9H+9/bT9HxmJEQh697Y0cGptm74lJ1rY1srZT9WEpDdWApSbMzKT4+QuZtZtbIiGGJ2fydWLPMw5nh7A5LD/Tbk1nIzNJx3QixdqORk15lnNR9IujMThSE0KhAG+6cAUbVjXR2hCkLmCsbm1gebSO2EySrpYILZF6joxNE67ziIbrGBqeYiaZJhTw2HV4gkdfPE4ymT79m4kskgJYakbu4t3Fq1q47sIVdC6rI+XS9LQ2EJtJMjyZoKslQiRUx+R0grpggMNjMQ6OTtHUEOTo+Azb9w0zM5M6/ZuJLIICWGpSMOixbkULb1jbyYqmOlY0h/O94cl4kp62KMfGM73hQCDA3z/yIh1NIaYTaR7YfZTdh8e1OaucMwWw1LRg0GNtZwtX97cBjhVNYaLhIKMFveF/3XWI39jUzZ4jJxkanqQhFODZQxM89tIJ9YblnCiARcjUiF9/QSdrOiOEgx4dTfX53vD7rxrI14ZzveGWaB2Hx+L8YmiEWCzhd/OlQimARbI8z+hpbeTNF62gZ3mYFc2Z3vDInN7wdRd38Tf376Y5EiSVdtz//DGe3DeiC3RyxhTAInPkgvjq/jYa6jxWNs/uDX9n+z5uft0aDo/F+dKPnyPt4LkjEzz28gmmp5OnfwORLAWwyCnkhq6tXh7O14ZHJhPcdM0a0g6++8Q+3nNFL99/aj8rm8McHZ/hyYOjKknIoimARRbgecbqlkZe27eccHB2b/ima9bwr8+pJCFnTwEssgjhcJA3X5TpDfe0NhANB4nNqCQh50YBLLJIud7wq7pb8jPp5pYk3v/afsan4qxsDnNsfIZfHhhVCMspKYBFzlBDQ11+Jl1hSeJ3r72ARCpFIBDgb+7fjXnGvuEpfnFgRCEsRSmARc5CbibdZV3N+ZJEnWdEQnX5i3PfemgvDaEg+4djCmEpSgEscg4aGuryJYl4Kp2/OPfdX6gcIaenABY5R7mSRFdzff7inMoRshgKYJHzIBj02NTdyrL6AKtbG+aVIzRWWIpRAIucJ55nvGFdJ71tDcwUlCMKxwp7nvHyiSl+eUAhLApgkfMqN415bXvjvLHCsy7MjcT45UHVhGudAlikBNZ2NubLEbmxwt/9hcoRMpsCWKQECssRubHCheWIz2zbwfNHT/LQCyd4+KVh9YRrlAJYpERy5YjcWOFcOeKrP93DzdcM0NUU4sq+Viamk/zywKgWd69BCmCREsuNFe5ZnilH3PjqXhpC3rwhatv3qydcaxTAIkugoaGOK7pbWdlcT09rJD9E7f2v7efw6BSRUJCh4RiPatPPmqIAFlki4XCQy7qa8Yz82hET0wnCdQEOjU7REApyZGyaR18a1lKWNUIBLLKEGhrqWNe5LL92xHQi09stDOFDYzEeefGEQrgGlF0Am9mfmNkBM3sye3t7wWOfMrM9Zvacmb2t4PyVZvZM9rHbzMz8ab3I6a3tbGRZOEA8laarJZIP4ZZIHfVBj/bGekamEjz2skK42gX9bsApfMk59xeFJ8zsEuBGYAOwCviJma13zqWArwFbgUeAfwE2Az9Y2iaLLI7nGW+4oJOdh8Z49uA4XS0Rxqbi1AUDHB6LcXxyhrSDwFGYiCV56yUr8Tz1KapR2fWAF7AFuNs5F3fOvQjsAV5jZl1Ak3PuYeecA74FvNPHdoqclucZG7qa6W7JDE/raYtybHyayZkUD+05xvoVy1jV0kCkPsjQ6KTfzZUSKdcA/qiZPW1mf2dmrdlz3cD+gucMZc91Z4/nnhcpa55nvHagjVUtDYxOJuhqiXD/s4dnTVk+OBpjaCSm4WlVypcANrOfmNmOIrctZMoJa4HLgUPAX+ZeVuRHuQXOF3vfrWa23cy2Hzt27Nw/iMg5CgY9rhpoY0XBbLncWsIanlb9fKkBO+fespjnmdl/A76fvTsE9BQ8vBo4mD2/usj5Yu97B3AHwODgYNGQFllqwaDHFatbiSfTHB6b5nevvYAjY7H8yIiulkh+eNrVa9oIBsv1H65ypsru/2S2ppvzLmBH9vh7wI1mVm9mA8A64DHn3CFgwsyuyo5+uAnYtqSNFjlHoVCAq/vb6F0e0fC0GlKOoyC+YGaXkykjvAT8HoBzbqeZfRv4FZAEbs2OgAD4CHAn0EBm9INGQEjFCYUCXNnTygO7j9LVEuHQ6BThugDhugDPH50g7eDAaIzJuEZGVAvLDByoPYODg2779u1+N0NknucPT/DL/SOZXm82hD2DnrYoo5MJ2htD9LQ10Lu80e+myuIV/W1ZdiUIkVq3trMxPzytr72RcF1m4Z7PbNvB7qMnefSlYV44OqmLclVAASxSZgqHp+X2lrv9Z5klLJvDAdZ1LuPYRJxHX1I9uNIpgEXKUG54WjyZ2Vvuxlf3Yka+HrxvJMb2l0e4f9cR0unaLCNWAwWwSJkKBj3Wd2b2lutpfWXNiM7GEK/ub2VNeyONmilX0RTAImVsoCOzcI8ZqgdXIQWwSBnLLdyTGx+senB1UQCLlDnPMzasaiaeml0PbonUYYBzMDad5Od7jqoeXGEUwCIVwPOM9R2v1IM9g5QzvnjfLvaNxNh9ZIK0M9WDK4wCWKRCFNaDe9qi+VJEwIO0g6eHRnlmaFy94AqiABapEIX14NHs7spTidnrBzc11KkXXEEUwCIVJFcPXpHdXVnrB1c2BbBIhfE844rVrXge+fWD33NFL3953y72Dcd4ZO8wD790QkPTKoACWKQChUKZIWi5Rdxvf3APt/7aWi5euYzu5gYmZ1I8uOeY6sFlTgEsUqHWdjTSuzxCbCbJh143QIrZoyLMNCqi3JXjesAisgieZ1zZ04rDkUw5/mjbDm6+ZoB4MkVXS4QTJ+PUBYxVTRHtolGm9H9FpIKFQgGu6G5lPFZ8wZ4ntGBPWVMAi1S4cDjI6uWR/II92tq+ciiARarAxq4mPI/81vaFuyofGo3x4vEpjYooQ6oBi1SBYNBjXecyfrlvJL+rcsrBH9z7FNOJNOE6jz9/9ybecdkq7SVXRhTAIlVibUcjRyemiSfSHJ+cYduTB/hPv34Rfe1RRiYThOs89o9M0temveTKhQJYpEp4nvHa/jZ+susIkVCAW39tLSmM37vriXwv+LNbNtLdrFER5UIBLFJFgkGPtR2NJFOZUQ8fv/cprh5Yzu+8foCRyQTLo3W8cHycC1e2+NtQAXQRTqTqrO1oxAwm40muHljO5ku7+My2HTx/9CTbXx7hwEhca0WUCQWwSJXxPOOilU1Ew0E++PoBvvrT2ctWPjU0yv27tXh7OVAAi1ShgfYoy8IBxmKvLFu57ckDOAeOTEjvH9HYYL8pgEWqUG7t4K7mMD2tEe5+fN+sfeQmYglePjGlfeR8potwIlXK84xNq1o4OnFk3jTltIMDozFiMyneeslKjQ32iXrAIlUsFAqwrmNZfpryXEfGp9k3rFKEXxTAIlVubWcjAc/oa2+ct07EQEcjJzUiwjcKYJEq53nG+s5G6jzLb2GU2z3j8ZeGOXoyrnUifKIAFqkBAx2NxFPp/O4ZhRfkjk/EefSlE7og5wNdhBOpAZ5nrO9oZPu+kfwFubmL9XzhPZu4fpMW61lKCmCRGjHQ0cjRk3GioSC7j07w0J5jfOGGy4jFk0Tqg3zzob1s7G5mTYcW61kqKkGI1IjcFkaeB+2NoVdqwSMxnj86wUfeuI7JeMLvZtYU9YBFakhuN+XG+uAp95BLJtNaLW2JKIBFaszajkZ2HZ7Q5Iwy4MuvOTN7r5ntNLO0mQ3OeexTZrbHzJ4zs7cVnL/SzJ7JPnabmVn2fL2Z3ZM9/6iZ9S/xxxGpKJ5n9M7ZQ65wnYg0aJ2IJeLXvzN2AO8GHiw8aWaXADcCG4DNwFfNLJB9+GvAVmBd9rY5e/5DwIhz7gLgS8DnS956kQq3oWAPudw6EbnV0nYdGmfHgXGtlrYEfAlg59yzzrnnijy0BbjbORd3zr0I7AFeY2ZdQJNz7mHnnAO+Bbyz4DXfzB7fC1yX6x2LSHG5PeRiM69sZ98YCnDhimV0tzRQH/TUC14C5VYD7gYeKbg/lD2XyB7PPZ97zX4A51zSzMaANuD43B9uZlvJ9KLp7e09320XqSi5PeRaIiEOj8Xm1YJnkml6WqOqBZdQyXrAZvYTM9tR5LZloZcVOecWOL/Qa+afdO4O59ygc26wo6Nj4Q8gUuVye8iF6wJFa8GmNYNLrmQ9YOfcW87iZUNAT8H91cDB7PnVRc4XvmbIzIJAMzB8Fu8tUnOCQY9kKk1XS4S/uG/XrGFpuTWDtYln6ZTbn+r3gBuzIxsGyFxse8w5dwiYMLOrsvXdm4BtBa/5QPb4BuCBbJ1YRBahry06qxacK0XsG4nxxMsj3L/riC7IlYhfw9DeZWZDwNXAP5vZjwCcczuBbwO/An4I3Oqcyy3T9BHg62QuzL0A/CB7/htAm5ntAf4j8Mkl+yAiVWCgPUp3a4PWDPaB1WpncXBw0G3fvt3vZoiUhWQyzX3PHiHgGXuPneTux/dx/aZuAh5c3NXEqqYwl/W2+t3MSlb0Sma5lSBExAfBoMeF2TWDi40L3j8aUxmiBBTAIgK8smZwsV2UAxoRURIKYBEBXlkzWLsoL51ym4ghIj4a6Ghk99GTWqhniagHLCJ5uf3jNCJiaSiARWSWgY7ZuygX1oI7msKMTWnR9vNFASwisxTuoqwREaWlABaReeaOiHhozzHWr1jGqpYGmhvqGBpVGeJ8UACLyDyFIyLuf/bwK/vHDcd4/KVh9hydZGZmfo1YzowCWESKytWCb7pmDbc/uGdWKeKp/aP8RGtEnDMFsIgUlasFFy7UU+j4ybhGRJwjBbCInNJARyO9yyOs7dCIiFJQAIvIKXmecWVPK+E6r+jsuLHphGbHnQPNhBORBYVCAZIply9DpBz8wb1PMZ1IE67z+MJ7NnH9plWaHXcWFMAiclp9bVGmZlLsPjrBticP8LHr1rG6NcJUPMnB0Rj7hifpb2/0u5kVRyUIETmtgfYoAc+IhALcfM0A0VBmjYj9ozFiiRQ7D2ob+7OhABaR08qNiFjdEiGenD/+94RGRJwVBbCILMpARyNm5NeIKJwdN9DRyMnppN9NrDiqAYvIoniecdHKJl4+MZmfHfeJgotxn92ykYtWNmkH5TOgABaRRRtoj7L76AQ3XbOGT9z7FK2REO++YjVmcGBkil1HxtnY3eJ3MyuGflWJyKLl1oiIzSRpjYS45do1BApS5MXjk7oYdwYUwCJyRnKz4z54Td+8veOCAU97x50BBbCInJHc7Lj1K5uKrhe844CGpC2WAlhEzlgoFCCddkUX6dGQtMVTAIvIWelri+YX6dGQtLOjURAiclYG2qMcHI1pSNo5UACLyFnxPCORSmtI2jnQrycROWt9bdFZQ9KawwEuXLGM7pYGhidntFTlaagHLCJnbaA9ytGJaT54TR9mEK7LLNKTdnBgNEZsJsVbL1mppSpPQT1gETlrhUPSphPzF+k5Mj6tERELUACLyDnJDUnLLdKjbYsWTwEsIuesry1KnWdFJ2bsH41pYsYpKIBF5JwNtEeJp9Lc+OreedOTA55pevIpKIBF5JzlFunpaY1oevIZUACLyHkx0NFIwLOivWBPveCifAlgM3uvme00s7SZDRac7zezmJk9mb3dXvDYlWb2jJntMbPbzDIz0M2s3szuyZ5/1Mz6ffhIIjUvt22ResGL51cPeAfwbuDBIo+94Jy7PHu7peD814CtwLrsbXP2/IeAEefcBcCXgM+XrtkishD1gs+MLwHsnHvWOffcYp9vZl1Ak3PuYeecA74FvDP78Bbgm9nje4Hrcr1jEVla6gWfmXKsAQ+Y2S/N7Gdm9obsuW5gqOA5Q9lzucf2AzjnksAY0FbsB5vZVjPbbmbbjx07VprWi9S4wl6wlqpcWMkC2Mx+YmY7ity2LPCyQ0Cvc+5VwH8E/oeZNQHFerS5X6MLPTb7pHN3OOcGnXODHR0dZ/JxRGSRcr3g3FKVmphxaotaC8LMljvnhs/kBzvn3nKmjXHOxYF49vgJM3sBWE+mx7u64KmrgYPZ4yGgBxgysyDQDJxRW0Xk/BroaOTg2HS+DHFiaiZfhkilHZeubtH6ECy+B/yomX3HzN5eyvqqmXWYWSB7vIbMxba9zrlDwISZXZV9/5uAbdmXfQ/4QPb4BuCBbJ1YRHySW6pSEzMWttgAXg/cAfw2sMfM/szM1p/tm5rZu8xsCLga+Gcz+1H2oWuBp83sKTIX1G4p6Hl/BPg6sAd4AfhB9vw3gDYz20OmbPHJs22XiJw/fW1RXYw7DTvTzqKZvQn470AUeAr4pHPu4RK0raQGBwfd9u3b/W6GSNVKpx0/2nmYl05kert3P76P6zd1E/Dg4q4mLulaRl9bo8+tXDJFKweLrQG3Af+OTA/4CPAfyPzT/3LgO8DAeWmiiFSN3MW4VNrxxft2zasFp9OOntZoTdeCF1uCeBhoAt7pnPsN59w/OueSzrntwO2nea2I1CgNSVvYYnfEuPBUF7acc5p5JiJF5XrBAc944dhJtj15gOs3deNMQ9LgNAFsZt8rOJ73uHPuHSVok4hUEQ1JO7XT9YCvJjPL7B+ARzlFIVlE5FTmDkm748G9+e3rP3bdOvYNT9LfXjMX42Y5XQCvBN4K/CbwW8A/A//gnNtZ6oaJSPXoa4syNZPi4/c+xfrORj587Vpi8STRcLCmyxALBrBzLgX8EPihmdWTCeKfmtlnnXN/sxQNFJHKN9AeZfeRCdZ3NvKbr+njE/c+le8Ff3bLRjasaiYYLMelaUrrtBfhssH7G2TCtx+4DfjH0jZLRKpJ7mLc1mvX8vF7n6I1EuLdV6zGDA6MTLHryDgbu1v8buaSW/BXjpl9E3gIuAL4L865VzvnPuecO7AkrRORqjHQ0YgDWiMhbrl2DYGC9Hnx+GRNzow7XQ/4t4FJMlORf79gJIQBzjnXVMK2iUgV8Tyjd3mED17TN29M8MjkTE1ejFuwB+yc85xzy7K3poLbMoWviJypDV1NbOhu1jKVWbVX9RYR3+QutBVboGf/aKzmyhAKYBFZUvGElqnMUQCLyJKau0xlczjAus5lTMQSvHxiimQy7XcTl8xi14IQETkvcmOCcwv0pBz8QcG44C+8ZxPXb1pVE9OTFcAisqQKl6ncfXSCbU8e4EOvX5MfGfGXP36Ojd3NrOmo/hERKkGIyJLLLVMZCQXyF+MAAgY3XzPA8GTc3wYuEQWwiCy5XC94TXvjvItxnc1hovUBv5u4JBTAIuKLgY5GwnVe0SFpe49N1cSQNNWARcQXnmckU66ml6lUAIuIbwqXqSxcoGc6keLEyRn62/1uYWmpBCEivhlojxLwLL9AT3M4wIUrltHd0sDkTLLqxwSrBywivsldjMst0FNrY4IVwCLiq4GORi4ai7H95REe2nOML9xwGbF4kkh9kG8+tLeqxwQrgEXEV7mLce2NId5zRe+s3TL++PoNjMdm/G5iySiARcR3fW1RggFj611PzLoYd3g8xsVdy/xuXsnoIpyI+G6gPcpYLFl0t4z9I9U7JlgBLCK+K9wtY+7MuGDAq9plKlWCEJGysKGriZGpGf74ezt432Avtz3wfL4W/GfvupSe1mjVjYZQAItIWQgGPdJpx/Wburln+75ZK6R9+f7dXN7TUnWjIVSCEJGy0dcWpTkc4H2DvXz/6UwZwjP45OaLq3I0hAJYRMrGQHuUS1e3cM/2OQv0HB7n4Oh01V2MUwCLSNnwPMM58rtlFDp+Ms6+4eq6GKcAFpGysrI5zNqORiZnUjy05xjrVyxjVUsDAx2NnJxO+t2880oX4USkrPS3RTkwEuP+Zw/Pmxn32S0buWhlU357+0rny6cwsy+a2S4ze9rM/qeZtRQ89ikz22Nmz5nZ2wrOX2lmz2Qfu80s8w8UM6s3s3uy5x81s/6l/0Qicr54npFIpbnpmjX8l+/vpDUS4tY3XcCH37CGAyNT7Doy7ncTzxu/fo38GNjonNsE7AY+BWBmlwA3AhuAzcBXzSy3N8nXgK3Auuxtc/b8h4AR59wFwJeAzy/VhxCR0uhrixKbycyM++2r+vjG/7eXrzywh799cC+7Dk9UzcU4X0oQzrn7Cu4+AtyQPd4C3O2ciwMvmtke4DVm9hLQ5Jx7GMDMvgW8E/hB9jV/kn39vcBXzMycc9Xxf0ikBg20Rzk6Mc17B1fPGxP8Nw88zxW9rVUxJrgcasA3A/dkj7vJBHLOUPZcIns893zuNfsBnHNJMxsD2oDjJWyziJSQ5xlX9rQyFksQDgZ4YNdhbrpmDbGZJP91y6VMxhN+N/G8KFkAm9lPgJVFHvq0c25b9jmfBpLA3+deVuT5boHzC72mWJu2kilj0Nvbe8q2i4j/QqEAXU1hvv7zF+ZdjPvclo1cvLK54i/GlSyAnXNvWehxM/sAcD1wXUG5YAjoKXjaauBg9vzqIucLXzNkZkGgGRg+RZvuAO4AGBwcVIlCpMxNJVLcdM0a/vK+XbPKEF/51+dZv6KRy3pa/W3gOfJrFMRm4A+Bdzjnpgoe+h5wY3ZkwwCZi22POecOARNmdlV29MNNwLaC13wge3wD8IDqvyLVYUVTGOfSvG+wl0f3ZsYE97Q28F+3XMp0ovLLEH7VgL8C1AM/zo4me8Q5d4tzbqeZfRv4FZnSxK3OuVT2NR8B7gQayFx8+0H2/DeAu7IX7IbJjKIQkSrQ3xbl2EScux5+qeiY4Ct70xVdhrBa7SwODg667du3+90METmNh54/zvGpGT4xZ+v6gMFbL1nBxu4Wv5u4GEXX0azcXx0iUhNWtoTzY4Ln7pbx4vHJih4TrAAWkbLW3xat2t0yFMAiUtZyY4LXr2zi7sfnLFN5aJwdB8YrthesABaRshcKBUinXdFlKk9U8DKV5TATTkTktPraoiTTjheOneSOB/fmR0N87Lp1nDg5Q3+73y08cwpgEakIA+1RDo7G+PL9z88aDTGdSJF0ab+bd1YUwCJSEXLLVOZWSCvcNblneZRX97mK2zVZASwiFaOvLXqKFdJ2c0Vv5e2arItwIlIxBtqjbFzVXDW7JiuARaRieJ6xYll91eyarBKEiFSUqUSKG1/dy1QiNW80xL7hSfrbK6cMoQAWkYqyoilMT2uEj89ZG2I6kaq44WgKYBGpKP1tUZ47PEFrJMT/dd0FROrrmIwniYaDHJ+cIZ2unNEQqgGLSEXxPGN9ZyO3vnENKYwv3reLfSMxdh+ZIOgZQ6OVMytOASwiFWego5G1ncu4/Wd7Zl2Me3polGeGKmdtCJUgRKTieJ4xMjlT8RfjFMAiUpG6WyOkHRV9MU4BLCIVaUNXEwdGp045NflVva1lfzFOASwiFSkY9FjXuSw/Nflj161jdWuEqXiS4xPTFVGGUACLSMVa29HIxlXNtEVCmMHzRydIu8x+cTsPjtO7PFrWvWAFsIhUrNzU5JeOnyTlqLiLcQpgEaloU4kUXS0R/uK+XbNWSLv78X1c0duqABYRKZUVTWGOTUzzvsHeWRfifv/N60ikUn43b0EKYBGpaP1tUY5OTPOJ7z7D+s5GPnztWmLZqclt0ZDfzVuQAlhEKprnGek0rO9s5Ddf08cn7n0q3wv+7JaNrOtsIhgsz0m/CmARqXgrm8NsvXbtvEkZB0am2HVknI3dLX43sSgFsIhUvP62KDsPjp9iUkaES7qay3I4mgJYRCqe5xm9yyOn2C/uea7obS3L/eIUwCJSFTZ0NXFoLEY4GOCe7fu4flM3Aa+894srz8q0iMgZCgY9uprCFbVfnAJYRKpGbr84m1PuPX4yzr7h8luoXQEsIlVjRVOYtR2NTM6k2PZkZtt6B3Q0hRmbSvjdvHkUwCJSNfrbojTUBbj78TlliEPj7B+NlV0ZQhfhRKRqeJ6RSKUrZqcMBbCIVJW+tihTM6mK2ClDJQgRqSoD7VECntEaCXHLtWsIFKTcwbHyGg3hSwCb2RfNbJeZPW1m/9PMWrLn+80sZmZPZm+3F7zmSjN7xsz2mNltZpnrnGZWb2b3ZM8/amb9fnwmESkPuW3rP3hNX74M8ZUH9vC3D+5laGSqrEZD+NUD/jGw0Tm3CdgNfKrgsRecc5dnb7cUnP8asBVYl71tzp7/EDDinLsA+BLw+ZK3XkTK2kBHIxd1NfHl+5+nNRLi1jddwIffsCZfhigXvgSwc+4+51wye/cRYPVCzzezLqDJOfewc84B3wLemX14C/DN7PG9wHW53rGI1CbPM5IpV/ZliHK4CHczcE/B/QEz+yUwDvxn59zPgW5gqOA5Q9lzZP+7H8A5lzSzMaANOD73jcxsK5leNL29vef5Y4hIOelri84qQ5TjaIiSBbCZ/QRYWeShTzvntmWf82kgCfx99rFDQK9z7oSZXQn8k5ltAIr1aHO/whZ6bPZJ5+4A7gAYHBwsj1+BIlISA+1RLupqYutdT8xbqL1cJmWULICdc29Z6HEz+wBwPXBdtqyAcy4OxLPHT5jZC8B6Mj3ewjLFauBg9ngI6AGGzCwINAPD5/GjiEgFypUh1nc28sHXDbCnYMfktHNsWNXs+0Ltfo2C2Az8IfAO59xUwfkOMwtkj9eQudi21zl3CJgws6uy9d2bgG3Zl30P+ED2+AbggVygi0ht62uL8tE3r+Pw+PSs0RAHRmLsOjLud/N8qwF/BagHfpy9XvZIdsTDtcBnzSwJpIBbnHO53uxHgDuBBuAH2RvAN4C7zGwPmZ7vjUv1IUSkvA20RxkancqPhiiclHEynjz9DygxXwI4O2Ss2PnvAt89xWPbgY1Fzk8D7z2vDRSRquB5xkwynR8NcWJqhtwAiGMTcdJp5+tOGeUwCkJEpGTWlPFoCAWwiFS1gY5GLhyL8Xt3PVF2a0MogEWkqnmekcpOypi/YWeUV/W2+laGUACLSNXra4vmN+z82HXrWN0aYSqe5PjEtK9lCAWwiFS9gfYoG1c10xYJYQbPF4wJ3nlwnN7lUV96wQpgEal6nmesWFbPS8dPknKUzcU4BbCI1ISpRIqulgh/cd8uPvT6NfmNO+9+fB9X9Lb6EsBakF1EasKKpjDOpXnfYC/ffzqzYadn8MnNFwNpX9qkABaRmtDfFqWzKcw92+ds2Hl4nBMnE74sUakShIjUBM8z0mnKasNOBbCI1IyVzWGGJyNls2GnShAiUjP628prw04FsIjUjLkbdm57MnMxzgHBgLF/ZGk37FQJQkRqykBHIxeNxfijbTt432DvrKnJf/auS+lpXbpJGQpgEakpuZ0yrt/UzT3b980aE/zl+3dzeU8LazqW5mKcShAiUnP62qI0hwP54WiQmZZ88zUDDE/Gl6wdCmARqTkD7VFe1dc6rw7c2RwmWh9YsnaoBCEiNcfzjFQ6Mw25WB34whXNS1IHVgCLSE2amkn6XgdWCUJEalLf8kwduNjaEOOxmSVpg3rAIlKTBtqjXLq6hU/+49PzyhD/z7suZdPq0u+UoQAWkZrkeYZzFC1D/PX9u7lsCcoQKkGISM1a2Rz2tQyhABaRmtXflilDFFui8uBo6deGUAlCRGpWrgzh1xKVCmARqWm5JSq/6MNWRSpBiEhN62+L0hDyfNmqSAEsIjXN84z2aL0vWxWpBCEiNW8qkfKlDqwesIjUvBVNYXpaI3z5/sxkDIDpRJov3/88R8ZLtzqaesAiUvP626I8d3iC6USaTd1NfPjatcTiSSL1QUpZB1YAi0jNy21VNNjXzHuu6OUT9z6VL0N8bstGruxNEwye/4KBAlhEhMxWRf/3/3ERH7zz8Vk7Jg+NTLHryDgbu1vO+3uqBiwiQqYXPBZLFN0x+cXjkyUZDaEesIhIVldzQ37H5KUYDeFLD9jMPmdmT5vZk2Z2n5mtKnjsU2a2x8yeM7O3FZy/0syeyT52m1lmvoqZ1ZvZPdnzj5pZvw8fSUSqwIauJtavbOLuxzOro330zRfw4Tes4e7H95VkNIRfJYgvOuc2OecuB74PfAbAzC4BbgQ2AJuBr5pZboOmrwFbgXXZ2+bs+Q8BI865C4AvAZ9fqg8hItUlGPQIGEs2K86XAHbOjRfcjZLZDw9gC3C3cy7unHsR2AO8xsy6gCbn3MPOOQd8C3hnwWu+mT2+F7gu1zsWETlTTeG6JZsV51sN2Mz+FLgJGAPelD3dDTxS8LSh7LlE9nju+dxr9gM455JmNga0AceLvOdWMr1oent7z9dHEZEqspSz4krWAzazn5jZjiK3LQDOuU8753qAvwc+mntZkR/lFji/0Gvmn3TuDufcoHNusKOj48w+kIjUhMJZca2RELe+KVMHnk6kOHHy/C7SXrIesHPuLYt86v8A/hn4YzI9256Cx1YDB7PnVxc5T8FrhswsCDQDw2ffchGpZblZcbnhaCemZshVHg6OTfOqtDtve8X5NQpiXcHddwC7ssffA27MjmwYIHOx7THn3CFgwsyuytZ3bwK2FbzmA9njG4AHsnViEZEzlpsVVzgc7SsP7OFvH9zL0MgU+4Ynz9t7+VUD/nMzu5DMZcWXgVsAnHM7zezbwK+AJHCrcy6Vfc1HgDuBBuAH2RvAN4C7zGwPmZ7vjUv1IUSkOg10NHLRWIytdz0xa1ZcrgzR335+3seXAHbOvWeBx/4U+NMi57cDG4ucnwbee14bKCI1zfOMZMqVvAyhmXAiIkX0tUVLPitOASwiUsRAe5SLupr4o207SrZXnAJYRKQIzzOMzKy42x54Pt8D/v03ryORSp329YuhABYROYWmcB23PfA86zsb84u0R8NB2qKh8/LzFcAiIqcwlUixvrOR33xN36xF2j+7ZSPrOpvOeZF2BbCIyCmsaAqz9dq1fPzep2YNRztwnhZpVwCLiJxCf1uUnQfHaY2E+O2r+mbVgnuWR7ikq/mchqNpRwwRkVPwPKN3eYT3Dq7Ohy9kdkz+z/+0g5dOnNusOAWwiMgCNnQ1sbajMR++OdOJNEcnps/pZyuARUQWEAx6bOxqIlw3Oy7DdR6dy8Ln9LMVwCIipzHQ0chf/dvL8yEcrvP4q397Of1t0XP6uboIJyJyGp5nbN6wkot+/w0cnZimc1mY/rboOa8HoQAWEVkEzzPWdDSypqMCdsQQEZGFKYBFRHyiABYR8YkCWETEJwpgERGfKIBFRHyiABYR8YkCWETEJwpgERGfmHPO7zb4wsyOAS+f4cvageMlaM65UJsWR21aHLVpcc60Tcedc5vnnqzZAD4bZrbdOTfodzsKqU2LozYtjtq0OOerTSpBiIj4RAEsIuITBfCZucPvBhShNi2O2rQ4atPinJc2qQYsIuIT9YBFRHyiABYR8YkCuAgz22xmz5nZHjP7ZJHHzcxuyz7+tJldUQZten+2LU+b2UNmdpnfbSp43qvNLGVmN5RDm8zsjWb2pJntNLOf+d0mM2s2s/9lZk9l2/TBErfn78zsqJntOMXjfny/T9cmP77fC7ap4Hln//12zulWcAMCwAvAGiAEPAVcMuc5bwd+ABhwFfBoGbTpGqA1e/zr5dCmguc9APwLcIPfbQJagF8Bvdn7nWXQpv8EfD573AEMA6EStula4ApgxykeX9Lv9yLbtKTf78W0qeD/71l/v9UDnu81wB7n3F7n3AxwN7BlznO2AN9yGY8ALWbW5WebnHMPOedGsncfAVaXsD2LalPWfwC+CxwtcXsW26bfAv7RObcPwDlX6nYtpk0OWGZmBjSSCeBkqRrknHsw+x6nstTf79O2yYfv92L+nOAcv98K4Pm6gf0F94ey5870OUvdpkIfItODKaXTtsnMuoF3AbeXuC2LbhOwHmg1s5+a2RNmdlMZtOkrwMXAQeAZ4GPOuXSJ27WQpf5+n6ml+H6f1vn4fmtX5PmK7TM9d6zeYp5zPi36/czsTWS+oK8vYXtgcW36a+APnXOpTOeu5BbTpiBwJXAd0AA8bGaPOOd2+9imtwFPAm8G1gI/NrOfO+fGS9Sm01nq7/eiLeH3ezH+mnP8fiuA5xsCegrurybTMznT5yx1mzCzTcDXgV93zp0oYXsW26ZB4O7sl7MdeLuZJZ1z/+Rjm4bILIwyCUya2YPAZUCpAngxbfog8OcuU1TcY2YvAhcBj5WoTaez1N/vRVni7/dinPv3u9SF7Eq7kfmltBcY4JWLJhvmPOc3mH2R4rEyaFMvsAe4plz+nOY8/05KfxFuMX9OFwP3Z58bAXYAG31u09eAP8kerwAOAO0l/rPq59QXvJb0+73INi3p93sxbZrzvLP6fqsHPIdzLmlmHwV+ROYK598553aa2S3Zx28nc8Xz7WS+EFNkejB+t+kzQBvw1exv5KQr4QpSi2zTklpMm5xzz5rZD4GngTTwdefcgsOMSt0m4HPAnWb2DJnQ+0PnXMmWXzSzfwDeCLSb2RDwx0BdQXuW9Pu9yDYt6fd7kW069/fIpreIiCwxjYIQEfGJAlhExCcKYBERnyiARUR8ogAWEfGJAlhqlpm1mNm/zx6/0cy+f4av/x0zW1Wa1kktUABLLWsB/v05vP53AAWwnDWNA5aaZWa5lcmeAxLAJHAc2Ag8Afw755wzsyuBvyKzUtlxMsH7OjKznw4AMeBq4A+Af0NmjYmHgN9z+gsmC1AAS80ys37g+865jWb2RmAbsIHMugf/m0ygPgr8DNjinDtmZu8D3uacu9nMfgp83Dm3PfvzljvnhrPHdwHfds79r6X9VFJJNBVZ5BWPOeeGAMzsSTLrAIyS6RH/ODsFNgAcOsXr32RmnyCzxsRyYCegAJZTUgCLvCJecJwi8/fDgJ3OuasXeqGZhYGvAoPOuf1m9idAuFQNleqgi3BSyyaAZad5znNAh5ldDWBmdWa2ocjrc2F73MwagZLvfyeVTz1gqVnOuRNm9r+zmy7GgCNFnjOT3WzxNjNrJvN35q/JlBfuBG43s9xFuP9GZkeLl4DHl+IzSGXTRTgREZ+oBCEi4hMFsIiITxTAIiI+UQCLiPhEASwi4hMFsIiITxTAIiI++f8BKCMvNFeTwO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122" name="Groupe 121"/>
          <p:cNvGrpSpPr/>
          <p:nvPr/>
        </p:nvGrpSpPr>
        <p:grpSpPr>
          <a:xfrm>
            <a:off x="396000" y="1530000"/>
            <a:ext cx="8219228" cy="3543385"/>
            <a:chOff x="197981" y="1536291"/>
            <a:chExt cx="8219228" cy="3543385"/>
          </a:xfrm>
        </p:grpSpPr>
        <p:sp>
          <p:nvSpPr>
            <p:cNvPr id="18" name="ZoneTexte 17"/>
            <p:cNvSpPr txBox="1"/>
            <p:nvPr/>
          </p:nvSpPr>
          <p:spPr>
            <a:xfrm>
              <a:off x="200022" y="2069291"/>
              <a:ext cx="1368225" cy="507831"/>
            </a:xfrm>
            <a:prstGeom prst="rect">
              <a:avLst/>
            </a:prstGeom>
            <a:noFill/>
            <a:ln>
              <a:solidFill>
                <a:schemeClr val="tx1"/>
              </a:solidFill>
            </a:ln>
          </p:spPr>
          <p:txBody>
            <a:bodyPr wrap="square" rtlCol="0">
              <a:spAutoFit/>
            </a:bodyPr>
            <a:lstStyle/>
            <a:p>
              <a:pPr algn="ctr"/>
              <a:r>
                <a:rPr lang="fr-FR" dirty="0" smtClean="0"/>
                <a:t>Essais expérimentaux</a:t>
              </a:r>
            </a:p>
          </p:txBody>
        </p:sp>
        <p:cxnSp>
          <p:nvCxnSpPr>
            <p:cNvPr id="20" name="Connecteur droit avec flèche 19"/>
            <p:cNvCxnSpPr>
              <a:stCxn id="18" idx="3"/>
              <a:endCxn id="19" idx="1"/>
            </p:cNvCxnSpPr>
            <p:nvPr/>
          </p:nvCxnSpPr>
          <p:spPr>
            <a:xfrm flipV="1">
              <a:off x="1568247" y="2318840"/>
              <a:ext cx="3120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eur droit avec flèche 20"/>
            <p:cNvCxnSpPr>
              <a:stCxn id="19" idx="3"/>
              <a:endCxn id="22" idx="1"/>
            </p:cNvCxnSpPr>
            <p:nvPr/>
          </p:nvCxnSpPr>
          <p:spPr>
            <a:xfrm>
              <a:off x="3730894" y="2318840"/>
              <a:ext cx="651458" cy="1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eur droit avec flèche 23"/>
            <p:cNvCxnSpPr>
              <a:endCxn id="23" idx="1"/>
            </p:cNvCxnSpPr>
            <p:nvPr/>
          </p:nvCxnSpPr>
          <p:spPr>
            <a:xfrm>
              <a:off x="197981" y="4182356"/>
              <a:ext cx="1918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eur droit avec flèche 24"/>
            <p:cNvCxnSpPr/>
            <p:nvPr/>
          </p:nvCxnSpPr>
          <p:spPr>
            <a:xfrm flipH="1">
              <a:off x="197981" y="3176510"/>
              <a:ext cx="0" cy="10058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Connecteur droit avec flèche 25"/>
            <p:cNvCxnSpPr/>
            <p:nvPr/>
          </p:nvCxnSpPr>
          <p:spPr>
            <a:xfrm flipH="1">
              <a:off x="200022" y="3176510"/>
              <a:ext cx="58583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Connecteur droit avec flèche 26"/>
            <p:cNvCxnSpPr>
              <a:stCxn id="22" idx="2"/>
            </p:cNvCxnSpPr>
            <p:nvPr/>
          </p:nvCxnSpPr>
          <p:spPr>
            <a:xfrm flipH="1">
              <a:off x="6058326" y="3104510"/>
              <a:ext cx="0" cy="720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Connecteur droit avec flèche 53"/>
            <p:cNvCxnSpPr>
              <a:stCxn id="23" idx="3"/>
              <a:endCxn id="55" idx="1"/>
            </p:cNvCxnSpPr>
            <p:nvPr/>
          </p:nvCxnSpPr>
          <p:spPr>
            <a:xfrm>
              <a:off x="2775628" y="4182356"/>
              <a:ext cx="259353" cy="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1880342" y="1548410"/>
              <a:ext cx="1850552" cy="1540860"/>
            </a:xfrm>
            <a:prstGeom prst="rect">
              <a:avLst/>
            </a:prstGeom>
            <a:noFill/>
            <a:ln>
              <a:solidFill>
                <a:schemeClr val="tx1"/>
              </a:solidFill>
            </a:ln>
          </p:spPr>
          <p:txBody>
            <a:bodyPr wrap="square" rtlCol="0">
              <a:noAutofit/>
            </a:bodyPr>
            <a:lstStyle/>
            <a:p>
              <a:pPr algn="ctr"/>
              <a:r>
                <a:rPr lang="fr-FR" dirty="0" smtClean="0"/>
                <a:t>Recalage d’un modèle LS </a:t>
              </a:r>
              <a:r>
                <a:rPr lang="fr-FR" dirty="0" err="1" smtClean="0"/>
                <a:t>Dyna</a:t>
              </a:r>
              <a:r>
                <a:rPr lang="fr-FR" dirty="0" smtClean="0"/>
                <a:t> paramétré</a:t>
              </a:r>
            </a:p>
          </p:txBody>
        </p:sp>
        <p:sp>
          <p:nvSpPr>
            <p:cNvPr id="22" name="ZoneTexte 21"/>
            <p:cNvSpPr txBox="1"/>
            <p:nvPr/>
          </p:nvSpPr>
          <p:spPr>
            <a:xfrm>
              <a:off x="4382352" y="1536291"/>
              <a:ext cx="3599122" cy="1568219"/>
            </a:xfrm>
            <a:prstGeom prst="rect">
              <a:avLst/>
            </a:prstGeom>
            <a:noFill/>
            <a:ln>
              <a:solidFill>
                <a:schemeClr val="tx1"/>
              </a:solidFill>
            </a:ln>
          </p:spPr>
          <p:txBody>
            <a:bodyPr wrap="square" rtlCol="0">
              <a:noAutofit/>
            </a:bodyPr>
            <a:lstStyle/>
            <a:p>
              <a:r>
                <a:rPr lang="fr-FR" dirty="0" smtClean="0"/>
                <a:t>Réalisation d’un plan d’expérience sur les paramètres : rayons, nombre de spires, etc.</a:t>
              </a:r>
            </a:p>
            <a:p>
              <a:endParaRPr lang="fr-FR" dirty="0" smtClean="0"/>
            </a:p>
            <a:p>
              <a:r>
                <a:rPr lang="fr-FR" dirty="0" smtClean="0"/>
                <a:t>Entrée : position (</a:t>
              </a:r>
              <a:r>
                <a:rPr lang="fr-FR" dirty="0" err="1" smtClean="0"/>
                <a:t>x,y,z</a:t>
              </a:r>
              <a:r>
                <a:rPr lang="fr-FR" dirty="0" smtClean="0"/>
                <a:t>)</a:t>
              </a:r>
              <a:endParaRPr lang="fr-FR" dirty="0"/>
            </a:p>
            <a:p>
              <a:r>
                <a:rPr lang="fr-FR" dirty="0" smtClean="0"/>
                <a:t>Sorties : efforts et</a:t>
              </a:r>
            </a:p>
            <a:p>
              <a:r>
                <a:rPr lang="fr-FR" dirty="0" smtClean="0"/>
                <a:t>	moments </a:t>
              </a:r>
              <a:endParaRPr lang="fr-FR" dirty="0"/>
            </a:p>
          </p:txBody>
        </p:sp>
        <p:sp>
          <p:nvSpPr>
            <p:cNvPr id="23" name="ZoneTexte 22"/>
            <p:cNvSpPr txBox="1"/>
            <p:nvPr/>
          </p:nvSpPr>
          <p:spPr>
            <a:xfrm>
              <a:off x="389871" y="3462309"/>
              <a:ext cx="2385757" cy="1440094"/>
            </a:xfrm>
            <a:prstGeom prst="rect">
              <a:avLst/>
            </a:prstGeom>
            <a:solidFill>
              <a:schemeClr val="bg1"/>
            </a:solidFill>
            <a:ln>
              <a:solidFill>
                <a:schemeClr val="tx1"/>
              </a:solidFill>
            </a:ln>
          </p:spPr>
          <p:txBody>
            <a:bodyPr wrap="square" rtlCol="0" anchor="t" anchorCtr="0">
              <a:noAutofit/>
            </a:bodyPr>
            <a:lstStyle/>
            <a:p>
              <a:pPr algn="ctr"/>
              <a:r>
                <a:rPr lang="fr-FR" dirty="0" smtClean="0"/>
                <a:t>Apprentissage d’un modèle de </a:t>
              </a:r>
              <a:r>
                <a:rPr lang="fr-FR" i="1" dirty="0" smtClean="0"/>
                <a:t>machine </a:t>
              </a:r>
              <a:r>
                <a:rPr lang="fr-FR" i="1" dirty="0" err="1" smtClean="0"/>
                <a:t>learning</a:t>
              </a:r>
              <a:endParaRPr lang="fr-FR" i="1" dirty="0"/>
            </a:p>
          </p:txBody>
        </p:sp>
        <p:grpSp>
          <p:nvGrpSpPr>
            <p:cNvPr id="86" name="Groupe 85"/>
            <p:cNvGrpSpPr/>
            <p:nvPr/>
          </p:nvGrpSpPr>
          <p:grpSpPr>
            <a:xfrm>
              <a:off x="3034981" y="3286646"/>
              <a:ext cx="2774889" cy="1793030"/>
              <a:chOff x="3327925" y="3468647"/>
              <a:chExt cx="2774889" cy="1793030"/>
            </a:xfrm>
          </p:grpSpPr>
          <p:sp>
            <p:nvSpPr>
              <p:cNvPr id="55" name="ZoneTexte 54"/>
              <p:cNvSpPr txBox="1"/>
              <p:nvPr/>
            </p:nvSpPr>
            <p:spPr>
              <a:xfrm>
                <a:off x="3327925" y="3468647"/>
                <a:ext cx="2774889" cy="1793030"/>
              </a:xfrm>
              <a:prstGeom prst="rect">
                <a:avLst/>
              </a:prstGeom>
              <a:solidFill>
                <a:schemeClr val="bg1"/>
              </a:solidFill>
              <a:ln>
                <a:solidFill>
                  <a:schemeClr val="tx1"/>
                </a:solidFill>
              </a:ln>
            </p:spPr>
            <p:txBody>
              <a:bodyPr wrap="square" rtlCol="0" anchor="t" anchorCtr="0">
                <a:noAutofit/>
              </a:bodyPr>
              <a:lstStyle/>
              <a:p>
                <a:pPr algn="ctr"/>
                <a:r>
                  <a:rPr lang="fr-FR" dirty="0" smtClean="0"/>
                  <a:t>Création d’un modèle de dynamique multi-corps</a:t>
                </a:r>
                <a:endParaRPr lang="fr-FR" dirty="0"/>
              </a:p>
            </p:txBody>
          </p:sp>
          <p:pic>
            <p:nvPicPr>
              <p:cNvPr id="69" name="Imag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744" y="3942829"/>
                <a:ext cx="1199210" cy="1307549"/>
              </a:xfrm>
              <a:prstGeom prst="rect">
                <a:avLst/>
              </a:prstGeom>
            </p:spPr>
          </p:pic>
          <p:sp>
            <p:nvSpPr>
              <p:cNvPr id="76" name="ZoneTexte 75"/>
              <p:cNvSpPr txBox="1"/>
              <p:nvPr/>
            </p:nvSpPr>
            <p:spPr>
              <a:xfrm>
                <a:off x="4862507" y="4686959"/>
                <a:ext cx="1088713" cy="261610"/>
              </a:xfrm>
              <a:prstGeom prst="rect">
                <a:avLst/>
              </a:prstGeom>
              <a:noFill/>
              <a:ln>
                <a:noFill/>
              </a:ln>
            </p:spPr>
            <p:txBody>
              <a:bodyPr wrap="square" rtlCol="0">
                <a:spAutoFit/>
              </a:bodyPr>
              <a:lstStyle/>
              <a:p>
                <a:pPr algn="ctr"/>
                <a:r>
                  <a:rPr lang="fr-FR" sz="1100" dirty="0" err="1" smtClean="0">
                    <a:solidFill>
                      <a:srgbClr val="FF0000"/>
                    </a:solidFill>
                  </a:rPr>
                  <a:t>Métamodèle</a:t>
                </a:r>
                <a:endParaRPr lang="fr-FR" sz="1100" dirty="0" smtClean="0">
                  <a:solidFill>
                    <a:srgbClr val="FF0000"/>
                  </a:solidFill>
                </a:endParaRPr>
              </a:p>
            </p:txBody>
          </p:sp>
          <p:cxnSp>
            <p:nvCxnSpPr>
              <p:cNvPr id="78" name="Connecteur droit avec flèche 77"/>
              <p:cNvCxnSpPr>
                <a:stCxn id="76" idx="1"/>
              </p:cNvCxnSpPr>
              <p:nvPr/>
            </p:nvCxnSpPr>
            <p:spPr>
              <a:xfrm flipH="1" flipV="1">
                <a:off x="4640581" y="4765481"/>
                <a:ext cx="221926" cy="522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ZoneTexte 79"/>
              <p:cNvSpPr txBox="1"/>
              <p:nvPr/>
            </p:nvSpPr>
            <p:spPr>
              <a:xfrm>
                <a:off x="4715369" y="3908097"/>
                <a:ext cx="1235851" cy="430887"/>
              </a:xfrm>
              <a:prstGeom prst="rect">
                <a:avLst/>
              </a:prstGeom>
              <a:noFill/>
              <a:ln>
                <a:noFill/>
              </a:ln>
            </p:spPr>
            <p:txBody>
              <a:bodyPr wrap="square" rtlCol="0">
                <a:spAutoFit/>
              </a:bodyPr>
              <a:lstStyle/>
              <a:p>
                <a:pPr algn="ctr"/>
                <a:r>
                  <a:rPr lang="fr-FR" sz="1100" dirty="0" smtClean="0">
                    <a:solidFill>
                      <a:srgbClr val="018301"/>
                    </a:solidFill>
                  </a:rPr>
                  <a:t>Modèle de corps rigides et liaisons</a:t>
                </a:r>
              </a:p>
            </p:txBody>
          </p:sp>
          <p:cxnSp>
            <p:nvCxnSpPr>
              <p:cNvPr id="82" name="Connecteur droit avec flèche 81"/>
              <p:cNvCxnSpPr>
                <a:stCxn id="80" idx="1"/>
              </p:cNvCxnSpPr>
              <p:nvPr/>
            </p:nvCxnSpPr>
            <p:spPr>
              <a:xfrm flipH="1" flipV="1">
                <a:off x="4120457" y="4122529"/>
                <a:ext cx="594912" cy="1012"/>
              </a:xfrm>
              <a:prstGeom prst="straightConnector1">
                <a:avLst/>
              </a:prstGeom>
              <a:ln>
                <a:solidFill>
                  <a:srgbClr val="018301"/>
                </a:solidFill>
                <a:tailEnd type="triangle"/>
              </a:ln>
            </p:spPr>
            <p:style>
              <a:lnRef idx="1">
                <a:schemeClr val="accent1"/>
              </a:lnRef>
              <a:fillRef idx="0">
                <a:schemeClr val="accent1"/>
              </a:fillRef>
              <a:effectRef idx="0">
                <a:schemeClr val="accent1"/>
              </a:effectRef>
              <a:fontRef idx="minor">
                <a:schemeClr val="tx1"/>
              </a:fontRef>
            </p:style>
          </p:cxnSp>
        </p:grpSp>
        <p:pic>
          <p:nvPicPr>
            <p:cNvPr id="120" name="Imag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55" y="3831519"/>
              <a:ext cx="1827535" cy="1218357"/>
            </a:xfrm>
            <a:prstGeom prst="rect">
              <a:avLst/>
            </a:prstGeom>
          </p:spPr>
        </p:pic>
        <p:grpSp>
          <p:nvGrpSpPr>
            <p:cNvPr id="94" name="Groupe 93"/>
            <p:cNvGrpSpPr/>
            <p:nvPr/>
          </p:nvGrpSpPr>
          <p:grpSpPr>
            <a:xfrm>
              <a:off x="356607" y="4314529"/>
              <a:ext cx="2403720" cy="586291"/>
              <a:chOff x="537899" y="4307000"/>
              <a:chExt cx="2403720" cy="586291"/>
            </a:xfrm>
          </p:grpSpPr>
          <p:sp>
            <p:nvSpPr>
              <p:cNvPr id="87" name="ZoneTexte 86"/>
              <p:cNvSpPr txBox="1"/>
              <p:nvPr/>
            </p:nvSpPr>
            <p:spPr>
              <a:xfrm>
                <a:off x="1362557" y="4321414"/>
                <a:ext cx="802854" cy="507831"/>
              </a:xfrm>
              <a:prstGeom prst="rect">
                <a:avLst/>
              </a:prstGeom>
              <a:solidFill>
                <a:schemeClr val="tx1"/>
              </a:solidFill>
              <a:ln>
                <a:solidFill>
                  <a:schemeClr val="tx1"/>
                </a:solidFill>
              </a:ln>
            </p:spPr>
            <p:txBody>
              <a:bodyPr wrap="square" rtlCol="0">
                <a:spAutoFit/>
              </a:bodyPr>
              <a:lstStyle/>
              <a:p>
                <a:r>
                  <a:rPr lang="fr-FR" dirty="0" smtClean="0">
                    <a:solidFill>
                      <a:schemeClr val="bg1"/>
                    </a:solidFill>
                  </a:rPr>
                  <a:t>Méta modèle</a:t>
                </a:r>
                <a:endParaRPr lang="fr-FR" dirty="0">
                  <a:solidFill>
                    <a:schemeClr val="bg1"/>
                  </a:solidFill>
                </a:endParaRPr>
              </a:p>
            </p:txBody>
          </p:sp>
          <p:sp>
            <p:nvSpPr>
              <p:cNvPr id="90" name="Flèche droite 89"/>
              <p:cNvSpPr/>
              <p:nvPr/>
            </p:nvSpPr>
            <p:spPr>
              <a:xfrm>
                <a:off x="600649" y="4321414"/>
                <a:ext cx="755449" cy="571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91" name="ZoneTexte 90"/>
              <p:cNvSpPr txBox="1"/>
              <p:nvPr/>
            </p:nvSpPr>
            <p:spPr>
              <a:xfrm>
                <a:off x="537899" y="4447583"/>
                <a:ext cx="805605" cy="300082"/>
              </a:xfrm>
              <a:prstGeom prst="rect">
                <a:avLst/>
              </a:prstGeom>
              <a:noFill/>
            </p:spPr>
            <p:txBody>
              <a:bodyPr wrap="none" rtlCol="0">
                <a:spAutoFit/>
              </a:bodyPr>
              <a:lstStyle/>
              <a:p>
                <a:r>
                  <a:rPr lang="fr-FR" dirty="0" smtClean="0"/>
                  <a:t>Position</a:t>
                </a:r>
                <a:endParaRPr lang="fr-FR" dirty="0"/>
              </a:p>
            </p:txBody>
          </p:sp>
          <p:sp>
            <p:nvSpPr>
              <p:cNvPr id="92" name="Flèche droite 91"/>
              <p:cNvSpPr/>
              <p:nvPr/>
            </p:nvSpPr>
            <p:spPr>
              <a:xfrm>
                <a:off x="2186170" y="4307000"/>
                <a:ext cx="755449" cy="571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93" name="ZoneTexte 92"/>
              <p:cNvSpPr txBox="1"/>
              <p:nvPr/>
            </p:nvSpPr>
            <p:spPr>
              <a:xfrm>
                <a:off x="2123420" y="4433169"/>
                <a:ext cx="707245" cy="300082"/>
              </a:xfrm>
              <a:prstGeom prst="rect">
                <a:avLst/>
              </a:prstGeom>
              <a:noFill/>
            </p:spPr>
            <p:txBody>
              <a:bodyPr wrap="none" rtlCol="0">
                <a:spAutoFit/>
              </a:bodyPr>
              <a:lstStyle/>
              <a:p>
                <a:r>
                  <a:rPr lang="fr-FR" dirty="0" smtClean="0"/>
                  <a:t>Efforts</a:t>
                </a:r>
                <a:endParaRPr lang="fr-FR" dirty="0"/>
              </a:p>
            </p:txBody>
          </p:sp>
        </p:grpSp>
        <p:sp>
          <p:nvSpPr>
            <p:cNvPr id="103" name="ZoneTexte 102"/>
            <p:cNvSpPr txBox="1"/>
            <p:nvPr/>
          </p:nvSpPr>
          <p:spPr>
            <a:xfrm>
              <a:off x="6088130" y="3386734"/>
              <a:ext cx="2329079" cy="1591243"/>
            </a:xfrm>
            <a:prstGeom prst="rect">
              <a:avLst/>
            </a:prstGeom>
            <a:solidFill>
              <a:schemeClr val="bg1"/>
            </a:solidFill>
            <a:ln>
              <a:solidFill>
                <a:schemeClr val="tx1"/>
              </a:solidFill>
            </a:ln>
          </p:spPr>
          <p:txBody>
            <a:bodyPr wrap="square" rtlCol="0" anchor="t" anchorCtr="0">
              <a:noAutofit/>
            </a:bodyPr>
            <a:lstStyle/>
            <a:p>
              <a:pPr algn="ctr"/>
              <a:r>
                <a:rPr lang="fr-FR" dirty="0" smtClean="0"/>
                <a:t>Réponse à une sollicitation quelconque</a:t>
              </a:r>
              <a:endParaRPr lang="fr-FR" dirty="0"/>
            </a:p>
          </p:txBody>
        </p:sp>
        <p:cxnSp>
          <p:nvCxnSpPr>
            <p:cNvPr id="111" name="Connecteur droit avec flèche 110"/>
            <p:cNvCxnSpPr>
              <a:stCxn id="55" idx="3"/>
              <a:endCxn id="103" idx="1"/>
            </p:cNvCxnSpPr>
            <p:nvPr/>
          </p:nvCxnSpPr>
          <p:spPr>
            <a:xfrm flipV="1">
              <a:off x="5809870" y="4182356"/>
              <a:ext cx="278260" cy="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4" name="Imag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864" y="3850719"/>
              <a:ext cx="1457610" cy="1093208"/>
            </a:xfrm>
            <a:prstGeom prst="rect">
              <a:avLst/>
            </a:prstGeom>
          </p:spPr>
        </p:pic>
        <p:pic>
          <p:nvPicPr>
            <p:cNvPr id="119" name="Imag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553" y="2035405"/>
              <a:ext cx="1000937" cy="1029427"/>
            </a:xfrm>
            <a:prstGeom prst="rect">
              <a:avLst/>
            </a:prstGeom>
          </p:spPr>
        </p:pic>
        <p:pic>
          <p:nvPicPr>
            <p:cNvPr id="121" name="Image 120"/>
            <p:cNvPicPr>
              <a:picLocks noChangeAspect="1"/>
            </p:cNvPicPr>
            <p:nvPr/>
          </p:nvPicPr>
          <p:blipFill>
            <a:blip r:embed="rId6"/>
            <a:stretch>
              <a:fillRect/>
            </a:stretch>
          </p:blipFill>
          <p:spPr>
            <a:xfrm>
              <a:off x="6235866" y="2035405"/>
              <a:ext cx="1543993" cy="991571"/>
            </a:xfrm>
            <a:prstGeom prst="rect">
              <a:avLst/>
            </a:prstGeom>
          </p:spPr>
        </p:pic>
      </p:grpSp>
    </p:spTree>
    <p:extLst>
      <p:ext uri="{BB962C8B-B14F-4D97-AF65-F5344CB8AC3E}">
        <p14:creationId xmlns:p14="http://schemas.microsoft.com/office/powerpoint/2010/main" val="1051777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 Ressort</a:t>
            </a:r>
          </a:p>
        </p:txBody>
      </p:sp>
      <p:sp>
        <p:nvSpPr>
          <p:cNvPr id="3" name="Espace réservé du texte 2"/>
          <p:cNvSpPr>
            <a:spLocks noGrp="1"/>
          </p:cNvSpPr>
          <p:nvPr>
            <p:ph type="body" sz="quarter" idx="10"/>
          </p:nvPr>
        </p:nvSpPr>
        <p:spPr/>
        <p:txBody>
          <a:bodyPr/>
          <a:lstStyle/>
          <a:p>
            <a:r>
              <a:rPr lang="fr-FR" dirty="0" smtClean="0"/>
              <a:t>L’objectif est cette fois de déterminer l’état complet du ressort en fonction du temps ou d’un nouveau jeu de paramètres.</a:t>
            </a:r>
            <a:endParaRPr lang="fr-FR" dirty="0"/>
          </a:p>
        </p:txBody>
      </p:sp>
      <p:sp>
        <p:nvSpPr>
          <p:cNvPr id="4" name="Espace réservé du texte 3"/>
          <p:cNvSpPr>
            <a:spLocks noGrp="1"/>
          </p:cNvSpPr>
          <p:nvPr>
            <p:ph type="body" sz="quarter" idx="11"/>
          </p:nvPr>
        </p:nvSpPr>
        <p:spPr/>
        <p:txBody>
          <a:bodyPr/>
          <a:lstStyle/>
          <a:p>
            <a:r>
              <a:rPr lang="fr-FR" dirty="0"/>
              <a:t>Implémentation </a:t>
            </a:r>
            <a:r>
              <a:rPr lang="fr-FR" dirty="0" smtClean="0"/>
              <a:t>n°2 : Réduction de modèle</a:t>
            </a:r>
            <a:endParaRPr lang="fr-FR" dirty="0"/>
          </a:p>
          <a:p>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19</a:t>
            </a:fld>
            <a:endParaRPr lang="fr-FR" dirty="0"/>
          </a:p>
        </p:txBody>
      </p:sp>
      <p:pic>
        <p:nvPicPr>
          <p:cNvPr id="70" name="Imag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998" y="1769871"/>
            <a:ext cx="2308308" cy="1318277"/>
          </a:xfrm>
          <a:prstGeom prst="rect">
            <a:avLst/>
          </a:prstGeom>
        </p:spPr>
      </p:pic>
      <p:grpSp>
        <p:nvGrpSpPr>
          <p:cNvPr id="6" name="Groupe 5"/>
          <p:cNvGrpSpPr/>
          <p:nvPr/>
        </p:nvGrpSpPr>
        <p:grpSpPr>
          <a:xfrm>
            <a:off x="396000" y="1530000"/>
            <a:ext cx="7783493" cy="3543385"/>
            <a:chOff x="197981" y="1536291"/>
            <a:chExt cx="7783493" cy="3543385"/>
          </a:xfrm>
        </p:grpSpPr>
        <p:sp>
          <p:nvSpPr>
            <p:cNvPr id="7" name="ZoneTexte 6"/>
            <p:cNvSpPr txBox="1"/>
            <p:nvPr/>
          </p:nvSpPr>
          <p:spPr>
            <a:xfrm>
              <a:off x="200022" y="2069291"/>
              <a:ext cx="1368225" cy="507831"/>
            </a:xfrm>
            <a:prstGeom prst="rect">
              <a:avLst/>
            </a:prstGeom>
            <a:noFill/>
            <a:ln>
              <a:solidFill>
                <a:schemeClr val="tx1"/>
              </a:solidFill>
            </a:ln>
          </p:spPr>
          <p:txBody>
            <a:bodyPr wrap="square" rtlCol="0">
              <a:spAutoFit/>
            </a:bodyPr>
            <a:lstStyle/>
            <a:p>
              <a:pPr algn="ctr"/>
              <a:r>
                <a:rPr lang="fr-FR" dirty="0" smtClean="0"/>
                <a:t>Essais expérimentaux</a:t>
              </a:r>
            </a:p>
          </p:txBody>
        </p:sp>
        <p:cxnSp>
          <p:nvCxnSpPr>
            <p:cNvPr id="8" name="Connecteur droit avec flèche 7"/>
            <p:cNvCxnSpPr>
              <a:stCxn id="7" idx="3"/>
              <a:endCxn id="15" idx="1"/>
            </p:cNvCxnSpPr>
            <p:nvPr/>
          </p:nvCxnSpPr>
          <p:spPr>
            <a:xfrm flipV="1">
              <a:off x="1568247" y="2318840"/>
              <a:ext cx="3120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p:cNvCxnSpPr>
              <a:stCxn id="15" idx="3"/>
              <a:endCxn id="16" idx="1"/>
            </p:cNvCxnSpPr>
            <p:nvPr/>
          </p:nvCxnSpPr>
          <p:spPr>
            <a:xfrm>
              <a:off x="3730894" y="2318840"/>
              <a:ext cx="651458" cy="1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p:cNvCxnSpPr>
              <a:endCxn id="17" idx="1"/>
            </p:cNvCxnSpPr>
            <p:nvPr/>
          </p:nvCxnSpPr>
          <p:spPr>
            <a:xfrm>
              <a:off x="197981" y="4182356"/>
              <a:ext cx="1918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p:cNvCxnSpPr/>
            <p:nvPr/>
          </p:nvCxnSpPr>
          <p:spPr>
            <a:xfrm flipH="1">
              <a:off x="197981" y="3176510"/>
              <a:ext cx="0" cy="10058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H="1">
              <a:off x="200022" y="3176510"/>
              <a:ext cx="5858304"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Connecteur droit avec flèche 12"/>
            <p:cNvCxnSpPr>
              <a:stCxn id="16" idx="2"/>
            </p:cNvCxnSpPr>
            <p:nvPr/>
          </p:nvCxnSpPr>
          <p:spPr>
            <a:xfrm flipH="1">
              <a:off x="6058326" y="3104510"/>
              <a:ext cx="0" cy="720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Connecteur droit avec flèche 13"/>
            <p:cNvCxnSpPr>
              <a:stCxn id="17" idx="3"/>
              <a:endCxn id="31" idx="1"/>
            </p:cNvCxnSpPr>
            <p:nvPr/>
          </p:nvCxnSpPr>
          <p:spPr>
            <a:xfrm>
              <a:off x="2775628" y="4182356"/>
              <a:ext cx="259353" cy="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p:cNvSpPr txBox="1"/>
            <p:nvPr/>
          </p:nvSpPr>
          <p:spPr>
            <a:xfrm>
              <a:off x="1880342" y="1548410"/>
              <a:ext cx="1850552" cy="1540860"/>
            </a:xfrm>
            <a:prstGeom prst="rect">
              <a:avLst/>
            </a:prstGeom>
            <a:noFill/>
            <a:ln>
              <a:solidFill>
                <a:schemeClr val="tx1"/>
              </a:solidFill>
            </a:ln>
          </p:spPr>
          <p:txBody>
            <a:bodyPr wrap="square" rtlCol="0">
              <a:noAutofit/>
            </a:bodyPr>
            <a:lstStyle/>
            <a:p>
              <a:pPr algn="ctr"/>
              <a:r>
                <a:rPr lang="fr-FR" dirty="0" smtClean="0"/>
                <a:t>Recalage d’un modèle LS </a:t>
              </a:r>
              <a:r>
                <a:rPr lang="fr-FR" dirty="0" err="1" smtClean="0"/>
                <a:t>Dyna</a:t>
              </a:r>
              <a:r>
                <a:rPr lang="fr-FR" dirty="0" smtClean="0"/>
                <a:t> paramétré</a:t>
              </a:r>
            </a:p>
          </p:txBody>
        </p:sp>
        <p:sp>
          <p:nvSpPr>
            <p:cNvPr id="16" name="ZoneTexte 15"/>
            <p:cNvSpPr txBox="1"/>
            <p:nvPr/>
          </p:nvSpPr>
          <p:spPr>
            <a:xfrm>
              <a:off x="4382352" y="1536291"/>
              <a:ext cx="3599122" cy="1568219"/>
            </a:xfrm>
            <a:prstGeom prst="rect">
              <a:avLst/>
            </a:prstGeom>
            <a:noFill/>
            <a:ln>
              <a:solidFill>
                <a:schemeClr val="tx1"/>
              </a:solidFill>
            </a:ln>
          </p:spPr>
          <p:txBody>
            <a:bodyPr wrap="square" rtlCol="0">
              <a:noAutofit/>
            </a:bodyPr>
            <a:lstStyle/>
            <a:p>
              <a:r>
                <a:rPr lang="fr-FR" dirty="0" smtClean="0">
                  <a:effectLst>
                    <a:glow rad="228600">
                      <a:schemeClr val="bg1">
                        <a:alpha val="60000"/>
                      </a:schemeClr>
                    </a:glow>
                  </a:effectLst>
                </a:rPr>
                <a:t>Réalisation d’un plan d’expérience sur les paramètres : rayons, nombre de spires, etc.</a:t>
              </a:r>
            </a:p>
            <a:p>
              <a:endParaRPr lang="fr-FR" dirty="0" smtClean="0">
                <a:effectLst>
                  <a:glow rad="228600">
                    <a:schemeClr val="bg1">
                      <a:alpha val="60000"/>
                    </a:schemeClr>
                  </a:glow>
                </a:effectLst>
              </a:endParaRPr>
            </a:p>
            <a:p>
              <a:r>
                <a:rPr lang="fr-FR" dirty="0" smtClean="0">
                  <a:effectLst>
                    <a:glow rad="228600">
                      <a:schemeClr val="bg1">
                        <a:alpha val="60000"/>
                      </a:schemeClr>
                    </a:glow>
                  </a:effectLst>
                </a:rPr>
                <a:t>Entrée : position de la masse (</a:t>
              </a:r>
              <a:r>
                <a:rPr lang="fr-FR" dirty="0" err="1" smtClean="0">
                  <a:effectLst>
                    <a:glow rad="228600">
                      <a:schemeClr val="bg1">
                        <a:alpha val="60000"/>
                      </a:schemeClr>
                    </a:glow>
                  </a:effectLst>
                </a:rPr>
                <a:t>x,y,z</a:t>
              </a:r>
              <a:r>
                <a:rPr lang="fr-FR" dirty="0" smtClean="0">
                  <a:effectLst>
                    <a:glow rad="228600">
                      <a:schemeClr val="bg1">
                        <a:alpha val="60000"/>
                      </a:schemeClr>
                    </a:glow>
                  </a:effectLst>
                </a:rPr>
                <a:t>)</a:t>
              </a:r>
              <a:endParaRPr lang="fr-FR" dirty="0">
                <a:effectLst>
                  <a:glow rad="228600">
                    <a:schemeClr val="bg1">
                      <a:alpha val="60000"/>
                    </a:schemeClr>
                  </a:glow>
                </a:effectLst>
              </a:endParaRPr>
            </a:p>
            <a:p>
              <a:r>
                <a:rPr lang="fr-FR" dirty="0" smtClean="0">
                  <a:effectLst>
                    <a:glow rad="228600">
                      <a:schemeClr val="bg1">
                        <a:alpha val="60000"/>
                      </a:schemeClr>
                    </a:glow>
                  </a:effectLst>
                </a:rPr>
                <a:t>Sorties : les informations aux nœuds (contraintes, déplacements, positions, etc.)</a:t>
              </a:r>
              <a:endParaRPr lang="fr-FR" dirty="0">
                <a:effectLst>
                  <a:glow rad="228600">
                    <a:schemeClr val="bg1">
                      <a:alpha val="60000"/>
                    </a:schemeClr>
                  </a:glow>
                </a:effectLst>
              </a:endParaRPr>
            </a:p>
          </p:txBody>
        </p:sp>
        <p:sp>
          <p:nvSpPr>
            <p:cNvPr id="17" name="ZoneTexte 16"/>
            <p:cNvSpPr txBox="1"/>
            <p:nvPr/>
          </p:nvSpPr>
          <p:spPr>
            <a:xfrm>
              <a:off x="389871" y="3462309"/>
              <a:ext cx="2385757" cy="1440094"/>
            </a:xfrm>
            <a:prstGeom prst="rect">
              <a:avLst/>
            </a:prstGeom>
            <a:solidFill>
              <a:schemeClr val="bg1"/>
            </a:solidFill>
            <a:ln>
              <a:solidFill>
                <a:schemeClr val="tx1"/>
              </a:solidFill>
            </a:ln>
          </p:spPr>
          <p:txBody>
            <a:bodyPr wrap="square" rtlCol="0" anchor="t" anchorCtr="0">
              <a:noAutofit/>
            </a:bodyPr>
            <a:lstStyle/>
            <a:p>
              <a:pPr algn="ctr"/>
              <a:r>
                <a:rPr lang="fr-FR" dirty="0" smtClean="0"/>
                <a:t>Réduction de modèle et création du </a:t>
              </a:r>
              <a:r>
                <a:rPr lang="fr-FR" dirty="0" err="1" smtClean="0"/>
                <a:t>métamodèle</a:t>
              </a:r>
              <a:r>
                <a:rPr lang="fr-FR" dirty="0" smtClean="0"/>
                <a:t> sur la base réduite</a:t>
              </a:r>
              <a:endParaRPr lang="fr-FR" dirty="0"/>
            </a:p>
          </p:txBody>
        </p:sp>
        <p:sp>
          <p:nvSpPr>
            <p:cNvPr id="31" name="ZoneTexte 30"/>
            <p:cNvSpPr txBox="1"/>
            <p:nvPr/>
          </p:nvSpPr>
          <p:spPr>
            <a:xfrm>
              <a:off x="3034981" y="3286646"/>
              <a:ext cx="4834675" cy="1793030"/>
            </a:xfrm>
            <a:prstGeom prst="rect">
              <a:avLst/>
            </a:prstGeom>
            <a:solidFill>
              <a:schemeClr val="bg1"/>
            </a:solidFill>
            <a:ln>
              <a:solidFill>
                <a:schemeClr val="tx1"/>
              </a:solidFill>
            </a:ln>
          </p:spPr>
          <p:txBody>
            <a:bodyPr wrap="square" rtlCol="0" anchor="t" anchorCtr="0">
              <a:noAutofit/>
            </a:bodyPr>
            <a:lstStyle/>
            <a:p>
              <a:pPr algn="ctr"/>
              <a:r>
                <a:rPr lang="fr-FR" dirty="0" smtClean="0"/>
                <a:t>Calcul très rapide de l’état du ressort entier pour un nouveau jeu de paramètres ou d’autres pas de temps</a:t>
              </a:r>
              <a:endParaRPr lang="fr-FR" dirty="0"/>
            </a:p>
          </p:txBody>
        </p:sp>
        <p:grpSp>
          <p:nvGrpSpPr>
            <p:cNvPr id="20" name="Groupe 19"/>
            <p:cNvGrpSpPr/>
            <p:nvPr/>
          </p:nvGrpSpPr>
          <p:grpSpPr>
            <a:xfrm>
              <a:off x="356607" y="4314529"/>
              <a:ext cx="2403720" cy="586291"/>
              <a:chOff x="537899" y="4307000"/>
              <a:chExt cx="2403720" cy="586291"/>
            </a:xfrm>
          </p:grpSpPr>
          <p:sp>
            <p:nvSpPr>
              <p:cNvPr id="26" name="ZoneTexte 25"/>
              <p:cNvSpPr txBox="1"/>
              <p:nvPr/>
            </p:nvSpPr>
            <p:spPr>
              <a:xfrm>
                <a:off x="1362557" y="4321414"/>
                <a:ext cx="802854" cy="507831"/>
              </a:xfrm>
              <a:prstGeom prst="rect">
                <a:avLst/>
              </a:prstGeom>
              <a:solidFill>
                <a:schemeClr val="tx1"/>
              </a:solidFill>
              <a:ln>
                <a:solidFill>
                  <a:schemeClr val="tx1"/>
                </a:solidFill>
              </a:ln>
            </p:spPr>
            <p:txBody>
              <a:bodyPr wrap="square" rtlCol="0">
                <a:spAutoFit/>
              </a:bodyPr>
              <a:lstStyle/>
              <a:p>
                <a:r>
                  <a:rPr lang="fr-FR" dirty="0" smtClean="0">
                    <a:solidFill>
                      <a:schemeClr val="bg1"/>
                    </a:solidFill>
                  </a:rPr>
                  <a:t>Méta modèle</a:t>
                </a:r>
                <a:endParaRPr lang="fr-FR" dirty="0">
                  <a:solidFill>
                    <a:schemeClr val="bg1"/>
                  </a:solidFill>
                </a:endParaRPr>
              </a:p>
            </p:txBody>
          </p:sp>
          <p:sp>
            <p:nvSpPr>
              <p:cNvPr id="27" name="Flèche droite 26"/>
              <p:cNvSpPr/>
              <p:nvPr/>
            </p:nvSpPr>
            <p:spPr>
              <a:xfrm>
                <a:off x="600649" y="4321414"/>
                <a:ext cx="755449" cy="571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28" name="ZoneTexte 27"/>
              <p:cNvSpPr txBox="1"/>
              <p:nvPr/>
            </p:nvSpPr>
            <p:spPr>
              <a:xfrm>
                <a:off x="537899" y="4447583"/>
                <a:ext cx="805605" cy="300082"/>
              </a:xfrm>
              <a:prstGeom prst="rect">
                <a:avLst/>
              </a:prstGeom>
              <a:noFill/>
            </p:spPr>
            <p:txBody>
              <a:bodyPr wrap="none" rtlCol="0">
                <a:spAutoFit/>
              </a:bodyPr>
              <a:lstStyle/>
              <a:p>
                <a:r>
                  <a:rPr lang="fr-FR" dirty="0" smtClean="0"/>
                  <a:t>Position</a:t>
                </a:r>
                <a:endParaRPr lang="fr-FR" dirty="0"/>
              </a:p>
            </p:txBody>
          </p:sp>
          <p:sp>
            <p:nvSpPr>
              <p:cNvPr id="29" name="Flèche droite 28"/>
              <p:cNvSpPr/>
              <p:nvPr/>
            </p:nvSpPr>
            <p:spPr>
              <a:xfrm>
                <a:off x="2186170" y="4307000"/>
                <a:ext cx="755449" cy="571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30" name="ZoneTexte 29"/>
              <p:cNvSpPr txBox="1"/>
              <p:nvPr/>
            </p:nvSpPr>
            <p:spPr>
              <a:xfrm>
                <a:off x="2123420" y="4433169"/>
                <a:ext cx="718466" cy="300082"/>
              </a:xfrm>
              <a:prstGeom prst="rect">
                <a:avLst/>
              </a:prstGeom>
              <a:noFill/>
            </p:spPr>
            <p:txBody>
              <a:bodyPr wrap="none" rtlCol="0">
                <a:spAutoFit/>
              </a:bodyPr>
              <a:lstStyle/>
              <a:p>
                <a:r>
                  <a:rPr lang="fr-FR" dirty="0"/>
                  <a:t>S</a:t>
                </a:r>
                <a:r>
                  <a:rPr lang="fr-FR" dirty="0" smtClean="0"/>
                  <a:t>orties</a:t>
                </a:r>
                <a:endParaRPr lang="fr-FR" dirty="0"/>
              </a:p>
            </p:txBody>
          </p:sp>
        </p:grpSp>
        <p:pic>
          <p:nvPicPr>
            <p:cNvPr id="24" name="Imag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53" y="2035405"/>
              <a:ext cx="1000937" cy="1029427"/>
            </a:xfrm>
            <a:prstGeom prst="rect">
              <a:avLst/>
            </a:prstGeom>
          </p:spPr>
        </p:pic>
      </p:grpSp>
      <p:pic>
        <p:nvPicPr>
          <p:cNvPr id="72" name="Imag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539" y="3769607"/>
            <a:ext cx="2102793" cy="1209044"/>
          </a:xfrm>
          <a:prstGeom prst="rect">
            <a:avLst/>
          </a:prstGeom>
        </p:spPr>
      </p:pic>
    </p:spTree>
    <p:extLst>
      <p:ext uri="{BB962C8B-B14F-4D97-AF65-F5344CB8AC3E}">
        <p14:creationId xmlns:p14="http://schemas.microsoft.com/office/powerpoint/2010/main" val="3546811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Introduction</a:t>
            </a:r>
            <a:endParaRPr lang="fr-FR" dirty="0"/>
          </a:p>
        </p:txBody>
      </p:sp>
      <p:sp>
        <p:nvSpPr>
          <p:cNvPr id="4" name="Espace réservé du texte 3"/>
          <p:cNvSpPr>
            <a:spLocks noGrp="1"/>
          </p:cNvSpPr>
          <p:nvPr>
            <p:ph type="body" sz="quarter" idx="10"/>
          </p:nvPr>
        </p:nvSpPr>
        <p:spPr/>
        <p:txBody>
          <a:bodyPr/>
          <a:lstStyle/>
          <a:p>
            <a:r>
              <a:rPr lang="fr-FR" dirty="0" smtClean="0"/>
              <a:t>Comment tirer parti des différentes méthodes scientifiques permettant de prédire le comportement d’un système ?</a:t>
            </a:r>
          </a:p>
          <a:p>
            <a:endParaRPr lang="fr-FR" dirty="0"/>
          </a:p>
          <a:p>
            <a:pPr marL="342900" indent="-342900">
              <a:buAutoNum type="arabicPeriod"/>
            </a:pPr>
            <a:r>
              <a:rPr lang="fr-FR" dirty="0" smtClean="0"/>
              <a:t>Introduction</a:t>
            </a:r>
          </a:p>
          <a:p>
            <a:pPr marL="342900" indent="-342900">
              <a:buAutoNum type="arabicPeriod"/>
            </a:pPr>
            <a:r>
              <a:rPr lang="fr-FR" dirty="0" smtClean="0"/>
              <a:t>Stratégies</a:t>
            </a:r>
          </a:p>
          <a:p>
            <a:pPr marL="342900" indent="-342900">
              <a:buAutoNum type="arabicPeriod"/>
            </a:pPr>
            <a:r>
              <a:rPr lang="fr-FR" dirty="0" smtClean="0"/>
              <a:t>Application : un ressort</a:t>
            </a:r>
          </a:p>
          <a:p>
            <a:pPr marL="342900" indent="-342900">
              <a:buAutoNum type="arabicPeriod"/>
            </a:pPr>
            <a:r>
              <a:rPr lang="fr-FR" dirty="0" smtClean="0"/>
              <a:t>Autres applications</a:t>
            </a:r>
            <a:endParaRPr lang="fr-FR" dirty="0"/>
          </a:p>
        </p:txBody>
      </p:sp>
      <p:sp>
        <p:nvSpPr>
          <p:cNvPr id="5" name="Espace réservé du texte 4"/>
          <p:cNvSpPr>
            <a:spLocks noGrp="1"/>
          </p:cNvSpPr>
          <p:nvPr>
            <p:ph type="body" sz="quarter" idx="11"/>
          </p:nvPr>
        </p:nvSpPr>
        <p:spPr/>
        <p:txBody>
          <a:bodyPr/>
          <a:lstStyle/>
          <a:p>
            <a:r>
              <a:rPr lang="fr-FR" sz="1600" dirty="0"/>
              <a:t>Travaux sur la modélisation mixte</a:t>
            </a:r>
            <a:endParaRPr lang="fr-FR" dirty="0"/>
          </a:p>
        </p:txBody>
      </p:sp>
      <p:pic>
        <p:nvPicPr>
          <p:cNvPr id="7" name="test_video1_alluma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3925" y="1627980"/>
            <a:ext cx="4946650" cy="2782491"/>
          </a:xfrm>
          <a:prstGeom prst="rect">
            <a:avLst/>
          </a:prstGeom>
        </p:spPr>
      </p:pic>
    </p:spTree>
    <p:extLst>
      <p:ext uri="{BB962C8B-B14F-4D97-AF65-F5344CB8AC3E}">
        <p14:creationId xmlns:p14="http://schemas.microsoft.com/office/powerpoint/2010/main" val="146018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Application : Ressort</a:t>
            </a:r>
          </a:p>
        </p:txBody>
      </p:sp>
      <p:sp>
        <p:nvSpPr>
          <p:cNvPr id="3" name="Espace réservé du texte 2"/>
          <p:cNvSpPr>
            <a:spLocks noGrp="1"/>
          </p:cNvSpPr>
          <p:nvPr>
            <p:ph type="body" sz="quarter" idx="10"/>
          </p:nvPr>
        </p:nvSpPr>
        <p:spPr/>
        <p:txBody>
          <a:bodyPr/>
          <a:lstStyle/>
          <a:p>
            <a:endParaRPr lang="fr-FR" dirty="0"/>
          </a:p>
        </p:txBody>
      </p:sp>
      <p:sp>
        <p:nvSpPr>
          <p:cNvPr id="4" name="Espace réservé du texte 3"/>
          <p:cNvSpPr>
            <a:spLocks noGrp="1"/>
          </p:cNvSpPr>
          <p:nvPr>
            <p:ph type="body" sz="quarter" idx="11"/>
          </p:nvPr>
        </p:nvSpPr>
        <p:spPr/>
        <p:txBody>
          <a:bodyPr/>
          <a:lstStyle/>
          <a:p>
            <a:r>
              <a:rPr lang="fr-FR" dirty="0"/>
              <a:t>Implémentation n°2 : Réduction de modèle</a:t>
            </a:r>
          </a:p>
          <a:p>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20</a:t>
            </a:fld>
            <a:endParaRPr lang="fr-FR" dirty="0"/>
          </a:p>
        </p:txBody>
      </p:sp>
      <p:pic>
        <p:nvPicPr>
          <p:cNvPr id="6" name="ress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1001" b="19180"/>
          <a:stretch/>
        </p:blipFill>
        <p:spPr>
          <a:xfrm>
            <a:off x="1544257" y="1240189"/>
            <a:ext cx="5761417" cy="3265944"/>
          </a:xfrm>
          <a:prstGeom prst="rect">
            <a:avLst/>
          </a:prstGeom>
        </p:spPr>
      </p:pic>
    </p:spTree>
    <p:extLst>
      <p:ext uri="{BB962C8B-B14F-4D97-AF65-F5344CB8AC3E}">
        <p14:creationId xmlns:p14="http://schemas.microsoft.com/office/powerpoint/2010/main" val="207929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Applications</a:t>
            </a:r>
            <a:endParaRPr lang="fr-FR" dirty="0"/>
          </a:p>
        </p:txBody>
      </p:sp>
      <p:sp>
        <p:nvSpPr>
          <p:cNvPr id="3" name="Espace réservé du texte 2"/>
          <p:cNvSpPr>
            <a:spLocks noGrp="1"/>
          </p:cNvSpPr>
          <p:nvPr>
            <p:ph type="body" sz="quarter" idx="10"/>
          </p:nvPr>
        </p:nvSpPr>
        <p:spPr/>
        <p:txBody>
          <a:bodyPr/>
          <a:lstStyle/>
          <a:p>
            <a:pPr marL="342900" indent="-342900">
              <a:buAutoNum type="arabicPeriod"/>
            </a:pPr>
            <a:r>
              <a:rPr lang="fr-FR" dirty="0" smtClean="0"/>
              <a:t>Interpoler ou extrapoler des résultats d’un modèle coûteux ayant déjà tourné (ex. manque de sorties)</a:t>
            </a:r>
          </a:p>
          <a:p>
            <a:pPr marL="342900" indent="-342900">
              <a:buAutoNum type="arabicPeriod"/>
            </a:pPr>
            <a:r>
              <a:rPr lang="fr-FR" dirty="0" smtClean="0"/>
              <a:t>Inclure un </a:t>
            </a:r>
            <a:r>
              <a:rPr lang="fr-FR" dirty="0" err="1" smtClean="0"/>
              <a:t>métamodèle</a:t>
            </a:r>
            <a:r>
              <a:rPr lang="fr-FR" dirty="0" smtClean="0"/>
              <a:t> dans un autre modèle</a:t>
            </a:r>
          </a:p>
          <a:p>
            <a:pPr marL="342900" indent="-342900">
              <a:buAutoNum type="arabicPeriod"/>
            </a:pPr>
            <a:r>
              <a:rPr lang="fr-FR" dirty="0" smtClean="0"/>
              <a:t>Optimisation</a:t>
            </a:r>
          </a:p>
          <a:p>
            <a:pPr marL="342900" indent="-342900">
              <a:buAutoNum type="arabicPeriod"/>
            </a:pPr>
            <a:r>
              <a:rPr lang="fr-FR" dirty="0" smtClean="0"/>
              <a:t>Enrichissement intelligent d’un plan d’expérience</a:t>
            </a:r>
          </a:p>
          <a:p>
            <a:pPr marL="342900" indent="-342900">
              <a:buAutoNum type="arabicPeriod"/>
            </a:pPr>
            <a:r>
              <a:rPr lang="fr-FR" dirty="0" smtClean="0"/>
              <a:t>Propagation d’erreur</a:t>
            </a:r>
            <a:endParaRPr lang="fr-FR" dirty="0"/>
          </a:p>
        </p:txBody>
      </p:sp>
      <p:sp>
        <p:nvSpPr>
          <p:cNvPr id="4" name="Espace réservé du texte 3"/>
          <p:cNvSpPr>
            <a:spLocks noGrp="1"/>
          </p:cNvSpPr>
          <p:nvPr>
            <p:ph type="body" sz="quarter" idx="11"/>
          </p:nvPr>
        </p:nvSpPr>
        <p:spPr/>
        <p:txBody>
          <a:bodyPr/>
          <a:lstStyle/>
          <a:p>
            <a:r>
              <a:rPr lang="fr-FR" dirty="0" smtClean="0"/>
              <a:t>Utilisations générales</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21</a:t>
            </a:fld>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670" y="1980801"/>
            <a:ext cx="3810000" cy="2524125"/>
          </a:xfrm>
          <a:prstGeom prst="rect">
            <a:avLst/>
          </a:prstGeom>
        </p:spPr>
      </p:pic>
    </p:spTree>
    <p:extLst>
      <p:ext uri="{BB962C8B-B14F-4D97-AF65-F5344CB8AC3E}">
        <p14:creationId xmlns:p14="http://schemas.microsoft.com/office/powerpoint/2010/main" val="773134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Applications</a:t>
            </a:r>
            <a:endParaRPr lang="fr-FR" dirty="0"/>
          </a:p>
        </p:txBody>
      </p:sp>
      <p:sp>
        <p:nvSpPr>
          <p:cNvPr id="3" name="Espace réservé du texte 2"/>
          <p:cNvSpPr>
            <a:spLocks noGrp="1"/>
          </p:cNvSpPr>
          <p:nvPr>
            <p:ph type="body" sz="quarter" idx="10"/>
          </p:nvPr>
        </p:nvSpPr>
        <p:spPr/>
        <p:txBody>
          <a:bodyPr/>
          <a:lstStyle/>
          <a:p>
            <a:pPr marL="342900" indent="-342900">
              <a:buAutoNum type="arabicPeriod"/>
            </a:pPr>
            <a:r>
              <a:rPr lang="fr-FR" dirty="0" smtClean="0"/>
              <a:t>Placement d’antenne sur un avion (besoin d’optimisation classique coûteux </a:t>
            </a:r>
            <a:r>
              <a:rPr lang="fr-FR" i="1" dirty="0" smtClean="0"/>
              <a:t>a priori</a:t>
            </a:r>
            <a:r>
              <a:rPr lang="fr-FR" dirty="0" smtClean="0"/>
              <a:t>). </a:t>
            </a:r>
            <a:r>
              <a:rPr lang="fr-FR" dirty="0" smtClean="0">
                <a:solidFill>
                  <a:srgbClr val="018301"/>
                </a:solidFill>
              </a:rPr>
              <a:t>Aéronautique, spatial, général (si présence d’émetteurs/récepteurs)</a:t>
            </a:r>
            <a:endParaRPr lang="fr-FR" dirty="0" smtClean="0"/>
          </a:p>
          <a:p>
            <a:pPr marL="342900" indent="-342900">
              <a:buAutoNum type="arabicPeriod"/>
            </a:pPr>
            <a:r>
              <a:rPr lang="fr-FR" dirty="0" smtClean="0"/>
              <a:t>Contexte EDF : quantifier le champ magnétique axial dans un alternateur en fonction du point de fonctionnement (P,Q) pour justifier de l’élargissement de la plage de fonctionnement initialement validée par le constructeur. </a:t>
            </a:r>
            <a:r>
              <a:rPr lang="fr-FR" dirty="0" smtClean="0">
                <a:solidFill>
                  <a:srgbClr val="018301"/>
                </a:solidFill>
              </a:rPr>
              <a:t>Énergie</a:t>
            </a:r>
            <a:endParaRPr lang="fr-FR" dirty="0" smtClean="0"/>
          </a:p>
          <a:p>
            <a:pPr marL="342900" indent="-342900">
              <a:buAutoNum type="arabicPeriod"/>
            </a:pPr>
            <a:r>
              <a:rPr lang="fr-FR" dirty="0" smtClean="0"/>
              <a:t>Calcul de givre : étude paramétrique. </a:t>
            </a:r>
            <a:r>
              <a:rPr lang="fr-FR" dirty="0" smtClean="0">
                <a:solidFill>
                  <a:srgbClr val="018301"/>
                </a:solidFill>
              </a:rPr>
              <a:t>Aéronautique</a:t>
            </a:r>
          </a:p>
          <a:p>
            <a:pPr marL="342900" indent="-342900">
              <a:buAutoNum type="arabicPeriod"/>
            </a:pPr>
            <a:r>
              <a:rPr lang="fr-FR" dirty="0" smtClean="0"/>
              <a:t>IFS stabilisateur : influence de la direction d’incidence. </a:t>
            </a:r>
            <a:r>
              <a:rPr lang="fr-FR" dirty="0" smtClean="0">
                <a:solidFill>
                  <a:srgbClr val="018301"/>
                </a:solidFill>
              </a:rPr>
              <a:t>Naval</a:t>
            </a:r>
          </a:p>
          <a:p>
            <a:pPr marL="342900" indent="-342900">
              <a:buAutoNum type="arabicPeriod"/>
            </a:pPr>
            <a:r>
              <a:rPr lang="fr-FR" dirty="0" smtClean="0"/>
              <a:t>Calculs liés à l’impact oiseau sur le bord d’attaque d’une aile : estimation paramétrique en fonction de l’angle. </a:t>
            </a:r>
            <a:r>
              <a:rPr lang="fr-FR" dirty="0" smtClean="0">
                <a:solidFill>
                  <a:srgbClr val="018301"/>
                </a:solidFill>
              </a:rPr>
              <a:t>Aéronautique</a:t>
            </a:r>
          </a:p>
          <a:p>
            <a:pPr marL="342900" indent="-342900">
              <a:buAutoNum type="arabicPeriod"/>
            </a:pPr>
            <a:r>
              <a:rPr lang="fr-FR" dirty="0" smtClean="0"/>
              <a:t>Courbes de fragilité (grand nombre de points de calcul, typiquement plusieurs semaines de temps CPU). </a:t>
            </a:r>
            <a:r>
              <a:rPr lang="fr-FR" dirty="0" smtClean="0">
                <a:solidFill>
                  <a:srgbClr val="018301"/>
                </a:solidFill>
              </a:rPr>
              <a:t>Nucléaire</a:t>
            </a:r>
          </a:p>
          <a:p>
            <a:pPr marL="342900" indent="-342900">
              <a:buAutoNum type="arabicPeriod"/>
            </a:pPr>
            <a:r>
              <a:rPr lang="fr-FR" dirty="0" smtClean="0"/>
              <a:t>Calcul de flutter d’ailettes. </a:t>
            </a:r>
            <a:r>
              <a:rPr lang="fr-FR" dirty="0" smtClean="0">
                <a:solidFill>
                  <a:srgbClr val="018301"/>
                </a:solidFill>
              </a:rPr>
              <a:t>Aéronautique, armement</a:t>
            </a:r>
          </a:p>
          <a:p>
            <a:pPr marL="342900" indent="-342900">
              <a:buAutoNum type="arabicPeriod"/>
            </a:pPr>
            <a:r>
              <a:rPr lang="fr-FR" dirty="0" smtClean="0"/>
              <a:t>Calcul de la perte de charge liée à la fermeture partielle d’une valve (calcul CFD). </a:t>
            </a:r>
            <a:r>
              <a:rPr lang="fr-FR" dirty="0" smtClean="0">
                <a:solidFill>
                  <a:srgbClr val="018301"/>
                </a:solidFill>
              </a:rPr>
              <a:t>Général</a:t>
            </a:r>
            <a:endParaRPr lang="fr-FR" dirty="0">
              <a:solidFill>
                <a:srgbClr val="018301"/>
              </a:solidFill>
            </a:endParaRPr>
          </a:p>
        </p:txBody>
      </p:sp>
      <p:sp>
        <p:nvSpPr>
          <p:cNvPr id="4" name="Espace réservé du texte 3"/>
          <p:cNvSpPr>
            <a:spLocks noGrp="1"/>
          </p:cNvSpPr>
          <p:nvPr>
            <p:ph type="body" sz="quarter" idx="11"/>
          </p:nvPr>
        </p:nvSpPr>
        <p:spPr/>
        <p:txBody>
          <a:bodyPr/>
          <a:lstStyle/>
          <a:p>
            <a:r>
              <a:rPr lang="fr-FR" dirty="0" smtClean="0"/>
              <a:t>Cas industriels</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22</a:t>
            </a:fld>
            <a:endParaRPr lang="fr-FR" dirty="0"/>
          </a:p>
        </p:txBody>
      </p:sp>
    </p:spTree>
    <p:extLst>
      <p:ext uri="{BB962C8B-B14F-4D97-AF65-F5344CB8AC3E}">
        <p14:creationId xmlns:p14="http://schemas.microsoft.com/office/powerpoint/2010/main" val="158697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Thèse ML</a:t>
            </a:r>
            <a:endParaRPr lang="fr-FR" dirty="0"/>
          </a:p>
        </p:txBody>
      </p:sp>
      <p:sp>
        <p:nvSpPr>
          <p:cNvPr id="5" name="Espace réservé du numéro de diapositive 4"/>
          <p:cNvSpPr>
            <a:spLocks noGrp="1"/>
          </p:cNvSpPr>
          <p:nvPr>
            <p:ph type="sldNum" sz="quarter" idx="4294967295"/>
          </p:nvPr>
        </p:nvSpPr>
        <p:spPr>
          <a:xfrm>
            <a:off x="0" y="4765675"/>
            <a:ext cx="615950" cy="273050"/>
          </a:xfrm>
          <a:prstGeom prst="rect">
            <a:avLst/>
          </a:prstGeom>
        </p:spPr>
        <p:txBody>
          <a:bodyPr/>
          <a:lstStyle/>
          <a:p>
            <a:fld id="{083F2A4A-1A47-430E-9C11-2DDCAC33CF8F}" type="slidenum">
              <a:rPr lang="fr-FR" smtClean="0"/>
              <a:pPr/>
              <a:t>23</a:t>
            </a:fld>
            <a:endParaRPr lang="fr-FR" dirty="0"/>
          </a:p>
        </p:txBody>
      </p:sp>
    </p:spTree>
    <p:extLst>
      <p:ext uri="{BB962C8B-B14F-4D97-AF65-F5344CB8AC3E}">
        <p14:creationId xmlns:p14="http://schemas.microsoft.com/office/powerpoint/2010/main" val="167361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a:xfrm>
            <a:off x="398039" y="876301"/>
            <a:ext cx="8373631" cy="3628626"/>
          </a:xfrm>
        </p:spPr>
        <p:txBody>
          <a:bodyPr/>
          <a:lstStyle/>
          <a:p>
            <a:r>
              <a:rPr lang="fr-FR" b="1" u="sng" dirty="0" smtClean="0"/>
              <a:t>Dynamique </a:t>
            </a:r>
            <a:r>
              <a:rPr lang="fr-FR" b="1" u="sng" dirty="0"/>
              <a:t>– fréquentiel (séismes, ondes électromagnétiques, acoustique</a:t>
            </a:r>
            <a:r>
              <a:rPr lang="fr-FR" b="1" u="sng" dirty="0" smtClean="0"/>
              <a:t>)</a:t>
            </a:r>
          </a:p>
          <a:p>
            <a:pPr marL="285750" indent="-285750">
              <a:buFontTx/>
              <a:buChar char="-"/>
            </a:pPr>
            <a:r>
              <a:rPr lang="fr-FR" dirty="0" smtClean="0"/>
              <a:t>Les réponses sont fortement non monotones = difficulté d’apprentissage et d’enrichissement</a:t>
            </a:r>
          </a:p>
          <a:p>
            <a:pPr marL="285750" indent="-285750">
              <a:buFontTx/>
              <a:buChar char="-"/>
            </a:pPr>
            <a:r>
              <a:rPr lang="fr-FR" dirty="0" smtClean="0"/>
              <a:t>Les études paramétriques sont courantes pour décaler les modes</a:t>
            </a:r>
          </a:p>
          <a:p>
            <a:pPr marL="285750" indent="-285750">
              <a:buFontTx/>
              <a:buChar char="-"/>
            </a:pPr>
            <a:r>
              <a:rPr lang="fr-FR" dirty="0" smtClean="0"/>
              <a:t>Passage fréquentiel / temporel ?</a:t>
            </a:r>
          </a:p>
          <a:p>
            <a:pPr marL="285750" indent="-285750">
              <a:buFontTx/>
              <a:buChar char="-"/>
            </a:pPr>
            <a:r>
              <a:rPr lang="fr-FR" dirty="0" smtClean="0"/>
              <a:t>Lien avec la thèse de Quentin</a:t>
            </a:r>
          </a:p>
          <a:p>
            <a:r>
              <a:rPr lang="fr-FR" b="1" u="sng" dirty="0"/>
              <a:t>Enrichissement </a:t>
            </a:r>
            <a:r>
              <a:rPr lang="fr-FR" b="1" u="sng" dirty="0" err="1" smtClean="0"/>
              <a:t>copiloté</a:t>
            </a:r>
            <a:endParaRPr lang="fr-FR" b="1" u="sng" dirty="0" smtClean="0"/>
          </a:p>
          <a:p>
            <a:pPr marL="285750" indent="-285750">
              <a:buFontTx/>
              <a:buChar char="-"/>
            </a:pPr>
            <a:r>
              <a:rPr lang="fr-FR" dirty="0"/>
              <a:t>L’enrichissement peut être basé sur des critères issus de plusieurs physiques (modèles)</a:t>
            </a:r>
          </a:p>
          <a:p>
            <a:pPr marL="285750" indent="-285750">
              <a:buFontTx/>
              <a:buChar char="-"/>
            </a:pPr>
            <a:r>
              <a:rPr lang="fr-FR" dirty="0"/>
              <a:t>Utilisation de modèles locaux</a:t>
            </a:r>
          </a:p>
          <a:p>
            <a:r>
              <a:rPr lang="fr-FR" b="1" u="sng" dirty="0" smtClean="0"/>
              <a:t>Réduction de gros modèles</a:t>
            </a:r>
          </a:p>
          <a:p>
            <a:pPr marL="285750" indent="-285750">
              <a:buFontTx/>
              <a:buChar char="-"/>
            </a:pPr>
            <a:r>
              <a:rPr lang="fr-FR" dirty="0" smtClean="0"/>
              <a:t>Amélioration de la réduction de dimension (réseaux de neurones ?)</a:t>
            </a:r>
          </a:p>
          <a:p>
            <a:pPr marL="285750" indent="-285750">
              <a:buFontTx/>
              <a:buChar char="-"/>
            </a:pPr>
            <a:r>
              <a:rPr lang="fr-FR" dirty="0" smtClean="0"/>
              <a:t>Limitation du </a:t>
            </a:r>
            <a:r>
              <a:rPr lang="fr-FR" dirty="0" err="1" smtClean="0"/>
              <a:t>cokrigeage</a:t>
            </a:r>
            <a:endParaRPr lang="fr-FR" dirty="0"/>
          </a:p>
        </p:txBody>
      </p:sp>
      <p:sp>
        <p:nvSpPr>
          <p:cNvPr id="3" name="Titre 2"/>
          <p:cNvSpPr>
            <a:spLocks noGrp="1"/>
          </p:cNvSpPr>
          <p:nvPr>
            <p:ph type="title"/>
          </p:nvPr>
        </p:nvSpPr>
        <p:spPr/>
        <p:txBody>
          <a:bodyPr/>
          <a:lstStyle/>
          <a:p>
            <a:r>
              <a:rPr lang="fr-FR" dirty="0" smtClean="0"/>
              <a:t>Proposition de problématiques</a:t>
            </a:r>
            <a:endParaRPr lang="fr-FR" dirty="0"/>
          </a:p>
        </p:txBody>
      </p:sp>
    </p:spTree>
    <p:extLst>
      <p:ext uri="{BB962C8B-B14F-4D97-AF65-F5344CB8AC3E}">
        <p14:creationId xmlns:p14="http://schemas.microsoft.com/office/powerpoint/2010/main" val="188056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2107883" y="603631"/>
            <a:ext cx="4950098" cy="4539869"/>
          </a:xfrm>
          <a:prstGeom prst="rect">
            <a:avLst/>
          </a:prstGeom>
        </p:spPr>
      </p:pic>
      <p:sp>
        <p:nvSpPr>
          <p:cNvPr id="3" name="Titre 2"/>
          <p:cNvSpPr>
            <a:spLocks noGrp="1"/>
          </p:cNvSpPr>
          <p:nvPr>
            <p:ph type="title"/>
          </p:nvPr>
        </p:nvSpPr>
        <p:spPr/>
        <p:txBody>
          <a:bodyPr/>
          <a:lstStyle/>
          <a:p>
            <a:r>
              <a:rPr lang="fr-FR" dirty="0"/>
              <a:t>Introduction</a:t>
            </a:r>
          </a:p>
        </p:txBody>
      </p:sp>
    </p:spTree>
    <p:extLst>
      <p:ext uri="{BB962C8B-B14F-4D97-AF65-F5344CB8AC3E}">
        <p14:creationId xmlns:p14="http://schemas.microsoft.com/office/powerpoint/2010/main" val="2259414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552508" y="966082"/>
            <a:ext cx="5553392" cy="3812950"/>
          </a:xfrm>
          <a:prstGeom prst="rect">
            <a:avLst/>
          </a:prstGeom>
          <a:noFill/>
        </p:spPr>
      </p:pic>
      <p:sp>
        <p:nvSpPr>
          <p:cNvPr id="3" name="Titre 2"/>
          <p:cNvSpPr>
            <a:spLocks noGrp="1"/>
          </p:cNvSpPr>
          <p:nvPr>
            <p:ph type="title"/>
          </p:nvPr>
        </p:nvSpPr>
        <p:spPr/>
        <p:txBody>
          <a:bodyPr/>
          <a:lstStyle/>
          <a:p>
            <a:r>
              <a:rPr lang="fr-FR" dirty="0" smtClean="0"/>
              <a:t>Introduction</a:t>
            </a:r>
            <a:endParaRPr lang="fr-FR" dirty="0"/>
          </a:p>
        </p:txBody>
      </p:sp>
      <p:sp>
        <p:nvSpPr>
          <p:cNvPr id="7" name="Rectangle 6"/>
          <p:cNvSpPr/>
          <p:nvPr/>
        </p:nvSpPr>
        <p:spPr>
          <a:xfrm>
            <a:off x="3403600" y="653146"/>
            <a:ext cx="5702300" cy="4125886"/>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0"/>
          </p:nvPr>
        </p:nvSpPr>
        <p:spPr/>
        <p:txBody>
          <a:bodyPr/>
          <a:lstStyle/>
          <a:p>
            <a:r>
              <a:rPr lang="fr-FR" dirty="0" smtClean="0">
                <a:effectLst>
                  <a:glow rad="317500">
                    <a:schemeClr val="bg1">
                      <a:alpha val="85000"/>
                    </a:schemeClr>
                  </a:glow>
                </a:effectLst>
              </a:rPr>
              <a:t>La simulation numérique classique est basée sur les équations physiques :</a:t>
            </a:r>
          </a:p>
          <a:p>
            <a:pPr marL="885825" lvl="1" indent="-285750"/>
            <a:r>
              <a:rPr lang="fr-FR" dirty="0" smtClean="0">
                <a:effectLst>
                  <a:glow rad="317500">
                    <a:schemeClr val="bg1">
                      <a:alpha val="85000"/>
                    </a:schemeClr>
                  </a:glow>
                </a:effectLst>
              </a:rPr>
              <a:t>Lois théoriques</a:t>
            </a:r>
          </a:p>
          <a:p>
            <a:pPr marL="885825" lvl="1" indent="-285750"/>
            <a:r>
              <a:rPr lang="fr-FR" dirty="0" smtClean="0">
                <a:effectLst>
                  <a:glow rad="317500">
                    <a:schemeClr val="bg1">
                      <a:alpha val="85000"/>
                    </a:schemeClr>
                  </a:glow>
                </a:effectLst>
              </a:rPr>
              <a:t>Lois empiriques</a:t>
            </a:r>
          </a:p>
          <a:p>
            <a:r>
              <a:rPr lang="fr-FR" dirty="0" smtClean="0">
                <a:effectLst>
                  <a:glow rad="317500">
                    <a:schemeClr val="bg1">
                      <a:alpha val="85000"/>
                    </a:schemeClr>
                  </a:glow>
                </a:effectLst>
              </a:rPr>
              <a:t>Il y a plusieurs types de modèles, par exemple des modèles prenant en compte la géométrie avec discrétisation (méthode des éléments finis, volumes finis, éléments discrets, intégrales spatiales, etc.), ou bien sans discrétisation (modèles « système »).</a:t>
            </a:r>
          </a:p>
          <a:p>
            <a:r>
              <a:rPr lang="fr-FR" dirty="0" smtClean="0">
                <a:effectLst>
                  <a:glow rad="317500">
                    <a:schemeClr val="bg1">
                      <a:alpha val="85000"/>
                    </a:schemeClr>
                  </a:glow>
                </a:effectLst>
              </a:rPr>
              <a:t>Travail de l’ingénieur :</a:t>
            </a:r>
          </a:p>
          <a:p>
            <a:pPr marL="885825" lvl="1" indent="-285750"/>
            <a:r>
              <a:rPr lang="fr-FR" dirty="0" smtClean="0">
                <a:effectLst>
                  <a:glow rad="317500">
                    <a:schemeClr val="bg1">
                      <a:alpha val="85000"/>
                    </a:schemeClr>
                  </a:glow>
                </a:effectLst>
              </a:rPr>
              <a:t>Choix du modèle (équations qualifiant le comportement d’un système)</a:t>
            </a:r>
          </a:p>
          <a:p>
            <a:pPr marL="885825" lvl="1" indent="-285750"/>
            <a:r>
              <a:rPr lang="fr-FR" dirty="0" smtClean="0">
                <a:effectLst>
                  <a:glow rad="317500">
                    <a:schemeClr val="bg1">
                      <a:alpha val="85000"/>
                    </a:schemeClr>
                  </a:glow>
                </a:effectLst>
              </a:rPr>
              <a:t>Mise en place</a:t>
            </a:r>
          </a:p>
          <a:p>
            <a:pPr marL="1185863" lvl="2" indent="-285750"/>
            <a:r>
              <a:rPr lang="fr-FR" dirty="0" smtClean="0">
                <a:effectLst>
                  <a:glow rad="317500">
                    <a:schemeClr val="bg1">
                      <a:alpha val="85000"/>
                    </a:schemeClr>
                  </a:glow>
                </a:effectLst>
              </a:rPr>
              <a:t>Création de la géométrie</a:t>
            </a:r>
          </a:p>
          <a:p>
            <a:pPr marL="1185863" lvl="2" indent="-285750"/>
            <a:r>
              <a:rPr lang="fr-FR" dirty="0" smtClean="0">
                <a:effectLst>
                  <a:glow rad="317500">
                    <a:schemeClr val="bg1">
                      <a:alpha val="85000"/>
                    </a:schemeClr>
                  </a:glow>
                </a:effectLst>
              </a:rPr>
              <a:t>Choix des paramètres physiques (matériaux, conditions aux limites, etc.)</a:t>
            </a:r>
          </a:p>
          <a:p>
            <a:pPr marL="1185863" lvl="2" indent="-285750"/>
            <a:r>
              <a:rPr lang="fr-FR" dirty="0">
                <a:effectLst>
                  <a:glow rad="317500">
                    <a:schemeClr val="bg1">
                      <a:alpha val="85000"/>
                    </a:schemeClr>
                  </a:glow>
                </a:effectLst>
              </a:rPr>
              <a:t>Choix des </a:t>
            </a:r>
            <a:r>
              <a:rPr lang="fr-FR" dirty="0" err="1" smtClean="0">
                <a:effectLst>
                  <a:glow rad="317500">
                    <a:schemeClr val="bg1">
                      <a:alpha val="85000"/>
                    </a:schemeClr>
                  </a:glow>
                </a:effectLst>
              </a:rPr>
              <a:t>métaparamètres</a:t>
            </a:r>
            <a:r>
              <a:rPr lang="fr-FR" dirty="0" smtClean="0">
                <a:effectLst>
                  <a:glow rad="317500">
                    <a:schemeClr val="bg1">
                      <a:alpha val="85000"/>
                    </a:schemeClr>
                  </a:glow>
                </a:effectLst>
              </a:rPr>
              <a:t> numériques</a:t>
            </a:r>
          </a:p>
          <a:p>
            <a:pPr marL="885825" lvl="1" indent="-285750"/>
            <a:r>
              <a:rPr lang="fr-FR" dirty="0" smtClean="0">
                <a:effectLst>
                  <a:glow rad="317500">
                    <a:schemeClr val="bg1">
                      <a:alpha val="85000"/>
                    </a:schemeClr>
                  </a:glow>
                </a:effectLst>
              </a:rPr>
              <a:t>Analyse des résultats (post traitement)</a:t>
            </a:r>
          </a:p>
          <a:p>
            <a:pPr marL="285750" indent="-285750">
              <a:buFont typeface="Arial" panose="020B0604020202020204" pitchFamily="34" charset="0"/>
              <a:buChar char="•"/>
            </a:pPr>
            <a:endParaRPr lang="fr-FR" dirty="0">
              <a:effectLst>
                <a:glow rad="317500">
                  <a:schemeClr val="bg1">
                    <a:alpha val="85000"/>
                  </a:schemeClr>
                </a:glow>
              </a:effectLst>
            </a:endParaRPr>
          </a:p>
          <a:p>
            <a:endParaRPr lang="fr-FR" dirty="0">
              <a:effectLst>
                <a:glow rad="317500">
                  <a:schemeClr val="bg1">
                    <a:alpha val="85000"/>
                  </a:schemeClr>
                </a:glow>
              </a:effectLst>
            </a:endParaRPr>
          </a:p>
        </p:txBody>
      </p:sp>
      <p:sp>
        <p:nvSpPr>
          <p:cNvPr id="5" name="Espace réservé du texte 4"/>
          <p:cNvSpPr>
            <a:spLocks noGrp="1"/>
          </p:cNvSpPr>
          <p:nvPr>
            <p:ph type="body" sz="quarter" idx="11"/>
          </p:nvPr>
        </p:nvSpPr>
        <p:spPr/>
        <p:txBody>
          <a:bodyPr/>
          <a:lstStyle/>
          <a:p>
            <a:r>
              <a:rPr lang="fr-FR" dirty="0" smtClean="0"/>
              <a:t>Les modèles physiques</a:t>
            </a:r>
            <a:endParaRPr lang="fr-FR" dirty="0"/>
          </a:p>
        </p:txBody>
      </p:sp>
    </p:spTree>
    <p:extLst>
      <p:ext uri="{BB962C8B-B14F-4D97-AF65-F5344CB8AC3E}">
        <p14:creationId xmlns:p14="http://schemas.microsoft.com/office/powerpoint/2010/main" val="177476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Introduction</a:t>
            </a:r>
          </a:p>
        </p:txBody>
      </p:sp>
      <p:sp>
        <p:nvSpPr>
          <p:cNvPr id="4" name="Espace réservé du texte 3"/>
          <p:cNvSpPr>
            <a:spLocks noGrp="1"/>
          </p:cNvSpPr>
          <p:nvPr>
            <p:ph type="body" sz="quarter" idx="10"/>
          </p:nvPr>
        </p:nvSpPr>
        <p:spPr>
          <a:xfrm>
            <a:off x="398039" y="1240190"/>
            <a:ext cx="4393036" cy="1664936"/>
          </a:xfrm>
        </p:spPr>
        <p:txBody>
          <a:bodyPr/>
          <a:lstStyle/>
          <a:p>
            <a:r>
              <a:rPr lang="fr-FR" dirty="0" smtClean="0"/>
              <a:t>Il n’y a besoin pas de connaissance </a:t>
            </a:r>
            <a:r>
              <a:rPr lang="fr-FR" i="1" dirty="0" smtClean="0"/>
              <a:t>a priori</a:t>
            </a:r>
            <a:r>
              <a:rPr lang="fr-FR" dirty="0" smtClean="0"/>
              <a:t> des lois physiques.</a:t>
            </a:r>
          </a:p>
          <a:p>
            <a:r>
              <a:rPr lang="fr-FR" dirty="0" smtClean="0"/>
              <a:t>Un modèle est entrainé sur un jeu de données connu (paramétré), puis permet de réaliser des prédictions pour des paramètres quelconques.</a:t>
            </a:r>
          </a:p>
          <a:p>
            <a:r>
              <a:rPr lang="fr-FR" dirty="0" smtClean="0"/>
              <a:t>Il est difficile de quantifier son erreur ou de justifier les résultats.</a:t>
            </a:r>
          </a:p>
        </p:txBody>
      </p:sp>
      <p:sp>
        <p:nvSpPr>
          <p:cNvPr id="5" name="Espace réservé du texte 4"/>
          <p:cNvSpPr>
            <a:spLocks noGrp="1"/>
          </p:cNvSpPr>
          <p:nvPr>
            <p:ph type="body" sz="quarter" idx="11"/>
          </p:nvPr>
        </p:nvSpPr>
        <p:spPr/>
        <p:txBody>
          <a:bodyPr/>
          <a:lstStyle/>
          <a:p>
            <a:r>
              <a:rPr lang="fr-FR" dirty="0" smtClean="0"/>
              <a:t>Les modèles en </a:t>
            </a:r>
            <a:r>
              <a:rPr lang="fr-FR" i="1" dirty="0" smtClean="0"/>
              <a:t>machine </a:t>
            </a:r>
            <a:r>
              <a:rPr lang="fr-FR" i="1" dirty="0" err="1" smtClean="0"/>
              <a:t>learning</a:t>
            </a:r>
            <a:endParaRPr lang="fr-FR" i="1"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675" y="653146"/>
            <a:ext cx="4031626" cy="2156920"/>
          </a:xfrm>
          <a:prstGeom prst="rect">
            <a:avLst/>
          </a:prstGeom>
        </p:spPr>
      </p:pic>
      <p:sp>
        <p:nvSpPr>
          <p:cNvPr id="7" name="ZoneTexte 6"/>
          <p:cNvSpPr txBox="1"/>
          <p:nvPr/>
        </p:nvSpPr>
        <p:spPr>
          <a:xfrm>
            <a:off x="4983133" y="649969"/>
            <a:ext cx="2881394" cy="307777"/>
          </a:xfrm>
          <a:prstGeom prst="rect">
            <a:avLst/>
          </a:prstGeom>
          <a:noFill/>
        </p:spPr>
        <p:txBody>
          <a:bodyPr wrap="square" rtlCol="0">
            <a:spAutoFit/>
          </a:bodyPr>
          <a:lstStyle/>
          <a:p>
            <a:r>
              <a:rPr lang="fr-FR" sz="700" dirty="0"/>
              <a:t>Source : https://towardsdatascience.com/a-comprehensive-guide-to-convolutional-neural-networks-the-eli5-way-3bd2b1164a53</a:t>
            </a:r>
          </a:p>
        </p:txBody>
      </p:sp>
      <p:sp>
        <p:nvSpPr>
          <p:cNvPr id="2" name="Rectangle 1"/>
          <p:cNvSpPr/>
          <p:nvPr/>
        </p:nvSpPr>
        <p:spPr>
          <a:xfrm>
            <a:off x="398039" y="2872537"/>
            <a:ext cx="8564986" cy="841256"/>
          </a:xfrm>
          <a:prstGeom prst="rect">
            <a:avLst/>
          </a:prstGeom>
        </p:spPr>
        <p:txBody>
          <a:bodyPr wrap="square">
            <a:spAutoFit/>
          </a:bodyPr>
          <a:lstStyle/>
          <a:p>
            <a:pPr>
              <a:spcBef>
                <a:spcPts val="750"/>
              </a:spcBef>
            </a:pPr>
            <a:r>
              <a:rPr lang="fr-FR" sz="1400" dirty="0">
                <a:solidFill>
                  <a:schemeClr val="tx1">
                    <a:lumMod val="75000"/>
                    <a:lumOff val="25000"/>
                  </a:schemeClr>
                </a:solidFill>
                <a:latin typeface="Lato" panose="020F0502020204030203" pitchFamily="34" charset="0"/>
                <a:cs typeface="Segoe UI" panose="020B0502040204020203" pitchFamily="34" charset="0"/>
              </a:rPr>
              <a:t>La précision du modèle est basée sur la qualité et la quantité de données connues.</a:t>
            </a:r>
          </a:p>
          <a:p>
            <a:pPr>
              <a:spcBef>
                <a:spcPts val="750"/>
              </a:spcBef>
            </a:pPr>
            <a:r>
              <a:rPr lang="fr-FR" sz="1400" dirty="0">
                <a:solidFill>
                  <a:schemeClr val="tx1">
                    <a:lumMod val="75000"/>
                    <a:lumOff val="25000"/>
                  </a:schemeClr>
                </a:solidFill>
                <a:latin typeface="Lato" panose="020F0502020204030203" pitchFamily="34" charset="0"/>
                <a:cs typeface="Segoe UI" panose="020B0502040204020203" pitchFamily="34" charset="0"/>
              </a:rPr>
              <a:t>Les données utilisées pour l’apprentissage sont séparées en deux sets, le premier set sert à l’apprentissage en lui-même, le second set permet de valider le </a:t>
            </a:r>
            <a:r>
              <a:rPr lang="fr-FR" sz="1400" dirty="0" err="1">
                <a:solidFill>
                  <a:schemeClr val="tx1">
                    <a:lumMod val="75000"/>
                    <a:lumOff val="25000"/>
                  </a:schemeClr>
                </a:solidFill>
                <a:latin typeface="Lato" panose="020F0502020204030203" pitchFamily="34" charset="0"/>
                <a:cs typeface="Segoe UI" panose="020B0502040204020203" pitchFamily="34" charset="0"/>
              </a:rPr>
              <a:t>métamodèle</a:t>
            </a:r>
            <a:r>
              <a:rPr lang="fr-FR" sz="1400" dirty="0">
                <a:solidFill>
                  <a:schemeClr val="tx1">
                    <a:lumMod val="75000"/>
                    <a:lumOff val="25000"/>
                  </a:schemeClr>
                </a:solidFill>
                <a:latin typeface="Lato" panose="020F0502020204030203" pitchFamily="34" charset="0"/>
                <a:cs typeface="Segoe UI" panose="020B0502040204020203" pitchFamily="34" charset="0"/>
              </a:rPr>
              <a:t> sur des données qu’il n’a jamais vues.</a:t>
            </a:r>
          </a:p>
        </p:txBody>
      </p:sp>
    </p:spTree>
    <p:extLst>
      <p:ext uri="{BB962C8B-B14F-4D97-AF65-F5344CB8AC3E}">
        <p14:creationId xmlns:p14="http://schemas.microsoft.com/office/powerpoint/2010/main" val="392416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sp>
        <p:nvSpPr>
          <p:cNvPr id="4" name="Espace réservé du texte 3"/>
          <p:cNvSpPr>
            <a:spLocks noGrp="1"/>
          </p:cNvSpPr>
          <p:nvPr>
            <p:ph type="body" sz="quarter" idx="11"/>
          </p:nvPr>
        </p:nvSpPr>
        <p:spPr/>
        <p:txBody>
          <a:bodyPr numCol="2"/>
          <a:lstStyle/>
          <a:p>
            <a:pPr algn="ctr"/>
            <a:r>
              <a:rPr lang="fr-FR" dirty="0" smtClean="0"/>
              <a:t>Modèle physique</a:t>
            </a:r>
          </a:p>
          <a:p>
            <a:pPr algn="ctr"/>
            <a:r>
              <a:rPr lang="fr-FR" i="1" dirty="0" smtClean="0"/>
              <a:t>Machine Learning</a:t>
            </a:r>
            <a:endParaRPr lang="fr-FR" i="1"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6</a:t>
            </a:fld>
            <a:endParaRPr lang="fr-FR" dirty="0"/>
          </a:p>
        </p:txBody>
      </p:sp>
      <p:sp>
        <p:nvSpPr>
          <p:cNvPr id="6" name="ZoneTexte 5"/>
          <p:cNvSpPr txBox="1"/>
          <p:nvPr/>
        </p:nvSpPr>
        <p:spPr>
          <a:xfrm>
            <a:off x="94984" y="1411549"/>
            <a:ext cx="1819344" cy="507831"/>
          </a:xfrm>
          <a:prstGeom prst="rect">
            <a:avLst/>
          </a:prstGeom>
          <a:noFill/>
          <a:ln>
            <a:solidFill>
              <a:schemeClr val="tx1"/>
            </a:solidFill>
          </a:ln>
        </p:spPr>
        <p:txBody>
          <a:bodyPr wrap="none" rtlCol="0">
            <a:spAutoFit/>
          </a:bodyPr>
          <a:lstStyle/>
          <a:p>
            <a:pPr algn="ctr"/>
            <a:r>
              <a:rPr lang="fr-FR" dirty="0" smtClean="0"/>
              <a:t>Essais expérimentaux</a:t>
            </a:r>
          </a:p>
          <a:p>
            <a:pPr algn="ctr"/>
            <a:r>
              <a:rPr lang="fr-FR" dirty="0" smtClean="0"/>
              <a:t>(faible nombre)</a:t>
            </a:r>
            <a:endParaRPr lang="fr-FR" dirty="0"/>
          </a:p>
        </p:txBody>
      </p:sp>
      <p:sp>
        <p:nvSpPr>
          <p:cNvPr id="7" name="ZoneTexte 6"/>
          <p:cNvSpPr txBox="1"/>
          <p:nvPr/>
        </p:nvSpPr>
        <p:spPr>
          <a:xfrm>
            <a:off x="2415429" y="1621507"/>
            <a:ext cx="1278427" cy="300082"/>
          </a:xfrm>
          <a:prstGeom prst="rect">
            <a:avLst/>
          </a:prstGeom>
          <a:noFill/>
          <a:ln>
            <a:solidFill>
              <a:schemeClr val="tx1"/>
            </a:solidFill>
          </a:ln>
        </p:spPr>
        <p:txBody>
          <a:bodyPr wrap="none" rtlCol="0">
            <a:spAutoFit/>
          </a:bodyPr>
          <a:lstStyle/>
          <a:p>
            <a:pPr algn="ctr"/>
            <a:r>
              <a:rPr lang="fr-FR" dirty="0" smtClean="0"/>
              <a:t>Lois physiques</a:t>
            </a:r>
            <a:endParaRPr lang="fr-FR" dirty="0"/>
          </a:p>
        </p:txBody>
      </p:sp>
      <p:sp>
        <p:nvSpPr>
          <p:cNvPr id="8" name="ZoneTexte 7"/>
          <p:cNvSpPr txBox="1"/>
          <p:nvPr/>
        </p:nvSpPr>
        <p:spPr>
          <a:xfrm>
            <a:off x="1122328" y="2279380"/>
            <a:ext cx="1800000" cy="507831"/>
          </a:xfrm>
          <a:prstGeom prst="rect">
            <a:avLst/>
          </a:prstGeom>
          <a:noFill/>
          <a:ln>
            <a:solidFill>
              <a:schemeClr val="tx1"/>
            </a:solidFill>
          </a:ln>
        </p:spPr>
        <p:txBody>
          <a:bodyPr wrap="square" rtlCol="0">
            <a:spAutoFit/>
          </a:bodyPr>
          <a:lstStyle/>
          <a:p>
            <a:pPr algn="ctr"/>
            <a:r>
              <a:rPr lang="fr-FR" dirty="0" smtClean="0"/>
              <a:t>Méthodologie validée</a:t>
            </a:r>
            <a:endParaRPr lang="fr-FR" dirty="0"/>
          </a:p>
        </p:txBody>
      </p:sp>
      <p:sp>
        <p:nvSpPr>
          <p:cNvPr id="9" name="ZoneTexte 8"/>
          <p:cNvSpPr txBox="1"/>
          <p:nvPr/>
        </p:nvSpPr>
        <p:spPr>
          <a:xfrm>
            <a:off x="3374800" y="2279378"/>
            <a:ext cx="1327056" cy="507832"/>
          </a:xfrm>
          <a:prstGeom prst="rect">
            <a:avLst/>
          </a:prstGeom>
          <a:noFill/>
          <a:ln>
            <a:solidFill>
              <a:schemeClr val="tx1"/>
            </a:solidFill>
          </a:ln>
        </p:spPr>
        <p:txBody>
          <a:bodyPr wrap="square" rtlCol="0">
            <a:spAutoFit/>
          </a:bodyPr>
          <a:lstStyle/>
          <a:p>
            <a:pPr algn="ctr"/>
            <a:r>
              <a:rPr lang="fr-FR" dirty="0" smtClean="0"/>
              <a:t>Cas d’intérêt industriel</a:t>
            </a:r>
            <a:endParaRPr lang="fr-FR" dirty="0"/>
          </a:p>
        </p:txBody>
      </p:sp>
      <p:grpSp>
        <p:nvGrpSpPr>
          <p:cNvPr id="20" name="Groupe 19"/>
          <p:cNvGrpSpPr/>
          <p:nvPr/>
        </p:nvGrpSpPr>
        <p:grpSpPr>
          <a:xfrm>
            <a:off x="1014328" y="1919380"/>
            <a:ext cx="2016000" cy="360000"/>
            <a:chOff x="1014328" y="1919380"/>
            <a:chExt cx="2016000" cy="360000"/>
          </a:xfrm>
        </p:grpSpPr>
        <p:cxnSp>
          <p:nvCxnSpPr>
            <p:cNvPr id="11" name="Connecteur en angle 10"/>
            <p:cNvCxnSpPr/>
            <p:nvPr/>
          </p:nvCxnSpPr>
          <p:spPr>
            <a:xfrm rot="16200000" flipH="1">
              <a:off x="1338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en angle 16"/>
            <p:cNvCxnSpPr/>
            <p:nvPr/>
          </p:nvCxnSpPr>
          <p:spPr>
            <a:xfrm rot="5400000">
              <a:off x="2346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grpSp>
        <p:nvGrpSpPr>
          <p:cNvPr id="21" name="Groupe 20"/>
          <p:cNvGrpSpPr/>
          <p:nvPr/>
        </p:nvGrpSpPr>
        <p:grpSpPr>
          <a:xfrm>
            <a:off x="2001456" y="2787211"/>
            <a:ext cx="2016000" cy="360000"/>
            <a:chOff x="1014328" y="1919380"/>
            <a:chExt cx="2016000" cy="360000"/>
          </a:xfrm>
        </p:grpSpPr>
        <p:cxnSp>
          <p:nvCxnSpPr>
            <p:cNvPr id="22" name="Connecteur en angle 21"/>
            <p:cNvCxnSpPr/>
            <p:nvPr/>
          </p:nvCxnSpPr>
          <p:spPr>
            <a:xfrm rot="16200000" flipH="1">
              <a:off x="1338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eur en angle 22"/>
            <p:cNvCxnSpPr/>
            <p:nvPr/>
          </p:nvCxnSpPr>
          <p:spPr>
            <a:xfrm rot="5400000">
              <a:off x="2346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24" name="ZoneTexte 23"/>
          <p:cNvSpPr txBox="1"/>
          <p:nvPr/>
        </p:nvSpPr>
        <p:spPr>
          <a:xfrm>
            <a:off x="2345928" y="3144999"/>
            <a:ext cx="1327056" cy="300082"/>
          </a:xfrm>
          <a:prstGeom prst="rect">
            <a:avLst/>
          </a:prstGeom>
          <a:noFill/>
          <a:ln>
            <a:solidFill>
              <a:schemeClr val="tx1"/>
            </a:solidFill>
          </a:ln>
        </p:spPr>
        <p:txBody>
          <a:bodyPr wrap="square" rtlCol="0">
            <a:spAutoFit/>
          </a:bodyPr>
          <a:lstStyle/>
          <a:p>
            <a:pPr algn="ctr"/>
            <a:r>
              <a:rPr lang="fr-FR" dirty="0" smtClean="0"/>
              <a:t>Prévision</a:t>
            </a:r>
            <a:endParaRPr lang="fr-FR" dirty="0"/>
          </a:p>
        </p:txBody>
      </p:sp>
      <p:grpSp>
        <p:nvGrpSpPr>
          <p:cNvPr id="3" name="Groupe 2"/>
          <p:cNvGrpSpPr/>
          <p:nvPr/>
        </p:nvGrpSpPr>
        <p:grpSpPr>
          <a:xfrm>
            <a:off x="4764034" y="1411548"/>
            <a:ext cx="4330752" cy="1855744"/>
            <a:chOff x="4764034" y="1411548"/>
            <a:chExt cx="4330752" cy="1855744"/>
          </a:xfrm>
        </p:grpSpPr>
        <p:sp>
          <p:nvSpPr>
            <p:cNvPr id="25" name="ZoneTexte 24"/>
            <p:cNvSpPr txBox="1"/>
            <p:nvPr/>
          </p:nvSpPr>
          <p:spPr>
            <a:xfrm>
              <a:off x="4764034" y="1411548"/>
              <a:ext cx="1296788" cy="507831"/>
            </a:xfrm>
            <a:prstGeom prst="rect">
              <a:avLst/>
            </a:prstGeom>
            <a:noFill/>
            <a:ln>
              <a:solidFill>
                <a:schemeClr val="tx1"/>
              </a:solidFill>
            </a:ln>
          </p:spPr>
          <p:txBody>
            <a:bodyPr wrap="square" rtlCol="0">
              <a:spAutoFit/>
            </a:bodyPr>
            <a:lstStyle/>
            <a:p>
              <a:pPr algn="ctr"/>
              <a:r>
                <a:rPr lang="fr-FR" dirty="0" smtClean="0"/>
                <a:t>Grand nombre de données</a:t>
              </a:r>
              <a:endParaRPr lang="fr-FR" dirty="0"/>
            </a:p>
          </p:txBody>
        </p:sp>
        <p:sp>
          <p:nvSpPr>
            <p:cNvPr id="26" name="ZoneTexte 25"/>
            <p:cNvSpPr txBox="1"/>
            <p:nvPr/>
          </p:nvSpPr>
          <p:spPr>
            <a:xfrm>
              <a:off x="6646195" y="1413055"/>
              <a:ext cx="1565438" cy="507831"/>
            </a:xfrm>
            <a:prstGeom prst="rect">
              <a:avLst/>
            </a:prstGeom>
            <a:noFill/>
            <a:ln>
              <a:solidFill>
                <a:schemeClr val="tx1"/>
              </a:solidFill>
            </a:ln>
          </p:spPr>
          <p:txBody>
            <a:bodyPr wrap="square" rtlCol="0">
              <a:spAutoFit/>
            </a:bodyPr>
            <a:lstStyle/>
            <a:p>
              <a:pPr algn="ctr"/>
              <a:r>
                <a:rPr lang="fr-FR" dirty="0" smtClean="0"/>
                <a:t>Algorithme d’apprentissage</a:t>
              </a:r>
              <a:endParaRPr lang="fr-FR" dirty="0"/>
            </a:p>
          </p:txBody>
        </p:sp>
        <p:sp>
          <p:nvSpPr>
            <p:cNvPr id="27" name="ZoneTexte 26"/>
            <p:cNvSpPr txBox="1"/>
            <p:nvPr/>
          </p:nvSpPr>
          <p:spPr>
            <a:xfrm>
              <a:off x="7767730" y="2088878"/>
              <a:ext cx="1327056" cy="507831"/>
            </a:xfrm>
            <a:prstGeom prst="rect">
              <a:avLst/>
            </a:prstGeom>
            <a:noFill/>
            <a:ln>
              <a:solidFill>
                <a:schemeClr val="tx1"/>
              </a:solidFill>
            </a:ln>
          </p:spPr>
          <p:txBody>
            <a:bodyPr wrap="square" rtlCol="0">
              <a:spAutoFit/>
            </a:bodyPr>
            <a:lstStyle/>
            <a:p>
              <a:pPr algn="ctr"/>
              <a:r>
                <a:rPr lang="fr-FR" dirty="0" smtClean="0"/>
                <a:t>Nouveau jeu de paramètres</a:t>
              </a:r>
              <a:endParaRPr lang="fr-FR" dirty="0"/>
            </a:p>
          </p:txBody>
        </p:sp>
        <p:sp>
          <p:nvSpPr>
            <p:cNvPr id="28" name="ZoneTexte 27"/>
            <p:cNvSpPr txBox="1"/>
            <p:nvPr/>
          </p:nvSpPr>
          <p:spPr>
            <a:xfrm>
              <a:off x="5528291" y="2288993"/>
              <a:ext cx="1800000" cy="300082"/>
            </a:xfrm>
            <a:prstGeom prst="rect">
              <a:avLst/>
            </a:prstGeom>
            <a:noFill/>
            <a:ln>
              <a:solidFill>
                <a:schemeClr val="tx1"/>
              </a:solidFill>
            </a:ln>
          </p:spPr>
          <p:txBody>
            <a:bodyPr wrap="square" rtlCol="0">
              <a:spAutoFit/>
            </a:bodyPr>
            <a:lstStyle/>
            <a:p>
              <a:pPr algn="ctr"/>
              <a:r>
                <a:rPr lang="fr-FR" dirty="0" smtClean="0"/>
                <a:t>Modèle entrainé</a:t>
              </a:r>
              <a:endParaRPr lang="fr-FR" dirty="0"/>
            </a:p>
          </p:txBody>
        </p:sp>
        <p:grpSp>
          <p:nvGrpSpPr>
            <p:cNvPr id="29" name="Groupe 28"/>
            <p:cNvGrpSpPr/>
            <p:nvPr/>
          </p:nvGrpSpPr>
          <p:grpSpPr>
            <a:xfrm>
              <a:off x="5408441" y="1919022"/>
              <a:ext cx="2016000" cy="360000"/>
              <a:chOff x="1014328" y="1919380"/>
              <a:chExt cx="2016000" cy="360000"/>
            </a:xfrm>
          </p:grpSpPr>
          <p:cxnSp>
            <p:nvCxnSpPr>
              <p:cNvPr id="30" name="Connecteur en angle 29"/>
              <p:cNvCxnSpPr/>
              <p:nvPr/>
            </p:nvCxnSpPr>
            <p:spPr>
              <a:xfrm rot="16200000" flipH="1">
                <a:off x="1338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eur en angle 30"/>
              <p:cNvCxnSpPr/>
              <p:nvPr/>
            </p:nvCxnSpPr>
            <p:spPr>
              <a:xfrm rot="5400000">
                <a:off x="2346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grpSp>
          <p:nvGrpSpPr>
            <p:cNvPr id="32" name="Groupe 31"/>
            <p:cNvGrpSpPr/>
            <p:nvPr/>
          </p:nvGrpSpPr>
          <p:grpSpPr>
            <a:xfrm>
              <a:off x="6411382" y="2599046"/>
              <a:ext cx="2016000" cy="360000"/>
              <a:chOff x="1014328" y="1919380"/>
              <a:chExt cx="2016000" cy="360000"/>
            </a:xfrm>
          </p:grpSpPr>
          <p:cxnSp>
            <p:nvCxnSpPr>
              <p:cNvPr id="33" name="Connecteur en angle 32"/>
              <p:cNvCxnSpPr/>
              <p:nvPr/>
            </p:nvCxnSpPr>
            <p:spPr>
              <a:xfrm rot="16200000" flipH="1">
                <a:off x="1338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eur en angle 33"/>
              <p:cNvCxnSpPr/>
              <p:nvPr/>
            </p:nvCxnSpPr>
            <p:spPr>
              <a:xfrm rot="5400000">
                <a:off x="2346328" y="1595380"/>
                <a:ext cx="360000" cy="1008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35" name="ZoneTexte 34"/>
            <p:cNvSpPr txBox="1"/>
            <p:nvPr/>
          </p:nvSpPr>
          <p:spPr>
            <a:xfrm>
              <a:off x="6765386" y="2967210"/>
              <a:ext cx="1327056" cy="300082"/>
            </a:xfrm>
            <a:prstGeom prst="rect">
              <a:avLst/>
            </a:prstGeom>
            <a:noFill/>
            <a:ln>
              <a:solidFill>
                <a:schemeClr val="tx1"/>
              </a:solidFill>
            </a:ln>
          </p:spPr>
          <p:txBody>
            <a:bodyPr wrap="square" rtlCol="0">
              <a:spAutoFit/>
            </a:bodyPr>
            <a:lstStyle/>
            <a:p>
              <a:pPr algn="ctr"/>
              <a:r>
                <a:rPr lang="fr-FR" dirty="0" smtClean="0"/>
                <a:t>Prévision</a:t>
              </a:r>
              <a:endParaRPr lang="fr-FR" dirty="0"/>
            </a:p>
          </p:txBody>
        </p:sp>
      </p:grpSp>
      <p:sp>
        <p:nvSpPr>
          <p:cNvPr id="36" name="ZoneTexte 35"/>
          <p:cNvSpPr txBox="1"/>
          <p:nvPr/>
        </p:nvSpPr>
        <p:spPr>
          <a:xfrm>
            <a:off x="2770660" y="3896041"/>
            <a:ext cx="2986726" cy="715581"/>
          </a:xfrm>
          <a:prstGeom prst="rect">
            <a:avLst/>
          </a:prstGeom>
          <a:noFill/>
          <a:ln>
            <a:noFill/>
          </a:ln>
        </p:spPr>
        <p:txBody>
          <a:bodyPr wrap="square" rtlCol="0">
            <a:spAutoFit/>
          </a:bodyPr>
          <a:lstStyle/>
          <a:p>
            <a:pPr algn="ctr"/>
            <a:r>
              <a:rPr lang="fr-FR" dirty="0" smtClean="0">
                <a:solidFill>
                  <a:srgbClr val="FF0000"/>
                </a:solidFill>
              </a:rPr>
              <a:t>Unique critère : les lois physiques sont les mêmes pour les essais et pour le cas industriel</a:t>
            </a:r>
            <a:endParaRPr lang="fr-FR" dirty="0">
              <a:solidFill>
                <a:srgbClr val="FF0000"/>
              </a:solidFill>
            </a:endParaRPr>
          </a:p>
        </p:txBody>
      </p:sp>
      <p:cxnSp>
        <p:nvCxnSpPr>
          <p:cNvPr id="38" name="Connecteur droit avec flèche 37"/>
          <p:cNvCxnSpPr>
            <a:stCxn id="36" idx="0"/>
          </p:cNvCxnSpPr>
          <p:nvPr/>
        </p:nvCxnSpPr>
        <p:spPr>
          <a:xfrm flipH="1" flipV="1">
            <a:off x="4179983" y="2689213"/>
            <a:ext cx="84040" cy="12068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6060822" y="3896041"/>
            <a:ext cx="2986726" cy="715581"/>
          </a:xfrm>
          <a:prstGeom prst="rect">
            <a:avLst/>
          </a:prstGeom>
          <a:noFill/>
          <a:ln>
            <a:noFill/>
          </a:ln>
        </p:spPr>
        <p:txBody>
          <a:bodyPr wrap="square" rtlCol="0">
            <a:spAutoFit/>
          </a:bodyPr>
          <a:lstStyle/>
          <a:p>
            <a:pPr algn="ctr"/>
            <a:r>
              <a:rPr lang="fr-FR" dirty="0" smtClean="0">
                <a:solidFill>
                  <a:srgbClr val="FF0000"/>
                </a:solidFill>
              </a:rPr>
              <a:t>Critère : le nouveau jeu de paramètres doit « ressembler » aux données d’apprentissage</a:t>
            </a:r>
            <a:endParaRPr lang="fr-FR" dirty="0">
              <a:solidFill>
                <a:srgbClr val="FF0000"/>
              </a:solidFill>
            </a:endParaRPr>
          </a:p>
        </p:txBody>
      </p:sp>
      <p:cxnSp>
        <p:nvCxnSpPr>
          <p:cNvPr id="41" name="Connecteur droit avec flèche 40"/>
          <p:cNvCxnSpPr>
            <a:stCxn id="39" idx="0"/>
          </p:cNvCxnSpPr>
          <p:nvPr/>
        </p:nvCxnSpPr>
        <p:spPr>
          <a:xfrm flipV="1">
            <a:off x="7554185" y="2440385"/>
            <a:ext cx="1041175" cy="14556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90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sp>
        <p:nvSpPr>
          <p:cNvPr id="3" name="Espace réservé du texte 2"/>
          <p:cNvSpPr>
            <a:spLocks noGrp="1"/>
          </p:cNvSpPr>
          <p:nvPr>
            <p:ph type="body" sz="quarter" idx="10"/>
          </p:nvPr>
        </p:nvSpPr>
        <p:spPr>
          <a:xfrm>
            <a:off x="398039" y="1240189"/>
            <a:ext cx="8373631" cy="3350861"/>
          </a:xfrm>
        </p:spPr>
        <p:txBody>
          <a:bodyPr/>
          <a:lstStyle/>
          <a:p>
            <a:r>
              <a:rPr lang="fr-FR" dirty="0" smtClean="0"/>
              <a:t>Problématique liés aux modèles EF : temps de calcul, hardware, licences</a:t>
            </a:r>
          </a:p>
          <a:p>
            <a:r>
              <a:rPr lang="fr-FR" b="1" dirty="0"/>
              <a:t>Optimisation (</a:t>
            </a:r>
            <a:r>
              <a:rPr lang="fr-FR" b="1" dirty="0" smtClean="0"/>
              <a:t>thèse CIFRE </a:t>
            </a:r>
            <a:r>
              <a:rPr lang="fr-FR" b="1" dirty="0" err="1" smtClean="0"/>
              <a:t>Ingeliance</a:t>
            </a:r>
            <a:r>
              <a:rPr lang="fr-FR" b="1" dirty="0" smtClean="0"/>
              <a:t>)</a:t>
            </a:r>
            <a:endParaRPr lang="fr-FR" b="1" dirty="0"/>
          </a:p>
          <a:p>
            <a:pPr marL="285750" indent="-285750">
              <a:buFontTx/>
              <a:buChar char="-"/>
            </a:pPr>
            <a:r>
              <a:rPr lang="fr-FR" dirty="0" err="1"/>
              <a:t>Métamodèle</a:t>
            </a:r>
            <a:r>
              <a:rPr lang="fr-FR" dirty="0"/>
              <a:t> pour approximer la surface de réponse</a:t>
            </a:r>
          </a:p>
          <a:p>
            <a:pPr marL="285750" indent="-285750">
              <a:buFontTx/>
              <a:buChar char="-"/>
            </a:pPr>
            <a:r>
              <a:rPr lang="fr-FR" dirty="0" smtClean="0"/>
              <a:t>Enrichissement au voisinage de l’optimum</a:t>
            </a:r>
            <a:endParaRPr lang="fr-FR" dirty="0"/>
          </a:p>
          <a:p>
            <a:r>
              <a:rPr lang="fr-FR" b="1" dirty="0" smtClean="0"/>
              <a:t>Cas général</a:t>
            </a:r>
            <a:endParaRPr lang="fr-FR" b="1" dirty="0"/>
          </a:p>
          <a:p>
            <a:r>
              <a:rPr lang="fr-FR" dirty="0"/>
              <a:t>Approche couplage ML/simulation numérique :</a:t>
            </a:r>
          </a:p>
          <a:p>
            <a:pPr marL="285750" indent="-285750">
              <a:buFontTx/>
              <a:buChar char="-"/>
            </a:pPr>
            <a:r>
              <a:rPr lang="fr-FR" dirty="0"/>
              <a:t>Remplacer le modèle physique par un modèle équivalent (~python, FMU, condensation…)</a:t>
            </a:r>
          </a:p>
          <a:p>
            <a:pPr marL="285750" indent="-285750">
              <a:buFontTx/>
              <a:buChar char="-"/>
            </a:pPr>
            <a:r>
              <a:rPr lang="fr-FR" dirty="0"/>
              <a:t>Applications (hors optimisation)</a:t>
            </a:r>
          </a:p>
          <a:p>
            <a:pPr marL="885825" lvl="1" indent="-285750">
              <a:buFontTx/>
              <a:buChar char="-"/>
            </a:pPr>
            <a:r>
              <a:rPr lang="fr-FR" dirty="0"/>
              <a:t>Inclure dans un modèle système (nombre d’appels ~1k++)</a:t>
            </a:r>
          </a:p>
          <a:p>
            <a:pPr marL="885825" lvl="1" indent="-285750">
              <a:buFontTx/>
              <a:buChar char="-"/>
            </a:pPr>
            <a:r>
              <a:rPr lang="fr-FR" dirty="0"/>
              <a:t>Livrer un modèle léger</a:t>
            </a:r>
          </a:p>
          <a:p>
            <a:pPr marL="885825" lvl="1" indent="-285750">
              <a:buFontTx/>
              <a:buChar char="-"/>
            </a:pPr>
            <a:r>
              <a:rPr lang="fr-FR" dirty="0"/>
              <a:t>Calculateurs embarqués</a:t>
            </a:r>
          </a:p>
          <a:p>
            <a:endParaRPr lang="fr-FR" dirty="0"/>
          </a:p>
          <a:p>
            <a:endParaRPr lang="fr-FR" dirty="0"/>
          </a:p>
        </p:txBody>
      </p:sp>
      <p:sp>
        <p:nvSpPr>
          <p:cNvPr id="4" name="Espace réservé du texte 3"/>
          <p:cNvSpPr>
            <a:spLocks noGrp="1"/>
          </p:cNvSpPr>
          <p:nvPr>
            <p:ph type="body" sz="quarter" idx="11"/>
          </p:nvPr>
        </p:nvSpPr>
        <p:spPr/>
        <p:txBody>
          <a:bodyPr/>
          <a:lstStyle/>
          <a:p>
            <a:r>
              <a:rPr lang="fr-FR" dirty="0" smtClean="0"/>
              <a:t>Utilisation du </a:t>
            </a:r>
            <a:r>
              <a:rPr lang="fr-FR" i="1" dirty="0" smtClean="0"/>
              <a:t>machine </a:t>
            </a:r>
            <a:r>
              <a:rPr lang="fr-FR" i="1" dirty="0" err="1" smtClean="0"/>
              <a:t>learning</a:t>
            </a:r>
            <a:r>
              <a:rPr lang="fr-FR" dirty="0" smtClean="0"/>
              <a:t> dans un contexte physique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7</a:t>
            </a:fld>
            <a:endParaRPr lang="fr-FR" dirty="0"/>
          </a:p>
        </p:txBody>
      </p:sp>
    </p:spTree>
    <p:extLst>
      <p:ext uri="{BB962C8B-B14F-4D97-AF65-F5344CB8AC3E}">
        <p14:creationId xmlns:p14="http://schemas.microsoft.com/office/powerpoint/2010/main" val="114389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mixtes : stratégies</a:t>
            </a:r>
          </a:p>
        </p:txBody>
      </p:sp>
      <p:pic>
        <p:nvPicPr>
          <p:cNvPr id="198" name="Image 197"/>
          <p:cNvPicPr>
            <a:picLocks noChangeAspect="1"/>
          </p:cNvPicPr>
          <p:nvPr/>
        </p:nvPicPr>
        <p:blipFill>
          <a:blip r:embed="rId2"/>
          <a:stretch>
            <a:fillRect/>
          </a:stretch>
        </p:blipFill>
        <p:spPr>
          <a:xfrm>
            <a:off x="813612" y="653146"/>
            <a:ext cx="7503074" cy="4010194"/>
          </a:xfrm>
          <a:prstGeom prst="rect">
            <a:avLst/>
          </a:prstGeom>
        </p:spPr>
      </p:pic>
    </p:spTree>
    <p:extLst>
      <p:ext uri="{BB962C8B-B14F-4D97-AF65-F5344CB8AC3E}">
        <p14:creationId xmlns:p14="http://schemas.microsoft.com/office/powerpoint/2010/main" val="3040169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71450" y="1226936"/>
            <a:ext cx="4752975" cy="715581"/>
          </a:xfrm>
          <a:prstGeom prst="rect">
            <a:avLst/>
          </a:prstGeom>
          <a:solidFill>
            <a:schemeClr val="accent1">
              <a:lumMod val="40000"/>
              <a:lumOff val="60000"/>
            </a:schemeClr>
          </a:solidFill>
          <a:ln w="28575">
            <a:solidFill>
              <a:srgbClr val="3962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smtClean="0"/>
              <a:t>Modèles mixtes : stratégies</a:t>
            </a:r>
            <a:endParaRPr lang="fr-FR" dirty="0"/>
          </a:p>
        </p:txBody>
      </p:sp>
      <p:sp>
        <p:nvSpPr>
          <p:cNvPr id="4" name="Espace réservé du texte 3"/>
          <p:cNvSpPr>
            <a:spLocks noGrp="1"/>
          </p:cNvSpPr>
          <p:nvPr>
            <p:ph type="body" sz="quarter" idx="11"/>
          </p:nvPr>
        </p:nvSpPr>
        <p:spPr/>
        <p:txBody>
          <a:bodyPr/>
          <a:lstStyle/>
          <a:p>
            <a:r>
              <a:rPr lang="fr-FR" dirty="0" smtClean="0"/>
              <a:t>Idée générale</a:t>
            </a:r>
            <a:endParaRPr lang="fr-FR" dirty="0"/>
          </a:p>
        </p:txBody>
      </p:sp>
      <p:sp>
        <p:nvSpPr>
          <p:cNvPr id="5" name="Espace réservé du numéro de diapositive 4"/>
          <p:cNvSpPr>
            <a:spLocks noGrp="1"/>
          </p:cNvSpPr>
          <p:nvPr>
            <p:ph type="sldNum" sz="quarter" idx="14"/>
          </p:nvPr>
        </p:nvSpPr>
        <p:spPr/>
        <p:txBody>
          <a:bodyPr/>
          <a:lstStyle/>
          <a:p>
            <a:fld id="{083F2A4A-1A47-430E-9C11-2DDCAC33CF8F}" type="slidenum">
              <a:rPr lang="fr-FR" smtClean="0"/>
              <a:pPr/>
              <a:t>9</a:t>
            </a:fld>
            <a:endParaRPr lang="fr-FR" dirty="0"/>
          </a:p>
        </p:txBody>
      </p:sp>
      <p:sp>
        <p:nvSpPr>
          <p:cNvPr id="6" name="ZoneTexte 5"/>
          <p:cNvSpPr txBox="1"/>
          <p:nvPr/>
        </p:nvSpPr>
        <p:spPr>
          <a:xfrm>
            <a:off x="247384" y="1338549"/>
            <a:ext cx="1819344" cy="507831"/>
          </a:xfrm>
          <a:prstGeom prst="rect">
            <a:avLst/>
          </a:prstGeom>
          <a:noFill/>
          <a:ln>
            <a:solidFill>
              <a:schemeClr val="tx1"/>
            </a:solidFill>
          </a:ln>
        </p:spPr>
        <p:txBody>
          <a:bodyPr wrap="none" rtlCol="0">
            <a:spAutoFit/>
          </a:bodyPr>
          <a:lstStyle/>
          <a:p>
            <a:pPr algn="ctr"/>
            <a:r>
              <a:rPr lang="fr-FR" dirty="0" smtClean="0"/>
              <a:t>Essais expérimentaux</a:t>
            </a:r>
          </a:p>
          <a:p>
            <a:pPr algn="ctr"/>
            <a:r>
              <a:rPr lang="fr-FR" dirty="0" smtClean="0"/>
              <a:t>Lois physiques</a:t>
            </a:r>
            <a:endParaRPr lang="fr-FR" dirty="0"/>
          </a:p>
        </p:txBody>
      </p:sp>
      <p:sp>
        <p:nvSpPr>
          <p:cNvPr id="7" name="ZoneTexte 6"/>
          <p:cNvSpPr txBox="1"/>
          <p:nvPr/>
        </p:nvSpPr>
        <p:spPr>
          <a:xfrm>
            <a:off x="2671269" y="1442423"/>
            <a:ext cx="1842093" cy="300082"/>
          </a:xfrm>
          <a:prstGeom prst="rect">
            <a:avLst/>
          </a:prstGeom>
          <a:noFill/>
          <a:ln>
            <a:solidFill>
              <a:schemeClr val="tx1"/>
            </a:solidFill>
          </a:ln>
        </p:spPr>
        <p:txBody>
          <a:bodyPr wrap="square" rtlCol="0">
            <a:spAutoFit/>
          </a:bodyPr>
          <a:lstStyle/>
          <a:p>
            <a:pPr algn="ctr"/>
            <a:r>
              <a:rPr lang="fr-FR" dirty="0" smtClean="0"/>
              <a:t>Modèle physique</a:t>
            </a:r>
            <a:endParaRPr lang="fr-FR" dirty="0"/>
          </a:p>
        </p:txBody>
      </p:sp>
      <p:cxnSp>
        <p:nvCxnSpPr>
          <p:cNvPr id="9" name="Connecteur droit avec flèche 8"/>
          <p:cNvCxnSpPr>
            <a:stCxn id="6" idx="3"/>
            <a:endCxn id="7" idx="1"/>
          </p:cNvCxnSpPr>
          <p:nvPr/>
        </p:nvCxnSpPr>
        <p:spPr>
          <a:xfrm flipV="1">
            <a:off x="2066728" y="1592464"/>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e 24"/>
          <p:cNvGrpSpPr/>
          <p:nvPr/>
        </p:nvGrpSpPr>
        <p:grpSpPr>
          <a:xfrm>
            <a:off x="4513363" y="1274265"/>
            <a:ext cx="4090994" cy="648000"/>
            <a:chOff x="4513363" y="1274265"/>
            <a:chExt cx="4090994" cy="648000"/>
          </a:xfrm>
        </p:grpSpPr>
        <p:cxnSp>
          <p:nvCxnSpPr>
            <p:cNvPr id="10" name="Connecteur droit avec flèche 9"/>
            <p:cNvCxnSpPr/>
            <p:nvPr/>
          </p:nvCxnSpPr>
          <p:spPr>
            <a:xfrm flipV="1">
              <a:off x="4513363" y="1584727"/>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p:cNvSpPr txBox="1"/>
            <p:nvPr/>
          </p:nvSpPr>
          <p:spPr>
            <a:xfrm>
              <a:off x="5101795" y="1274265"/>
              <a:ext cx="3502562" cy="648000"/>
            </a:xfrm>
            <a:prstGeom prst="rect">
              <a:avLst/>
            </a:prstGeom>
            <a:noFill/>
            <a:ln>
              <a:solidFill>
                <a:schemeClr val="tx1"/>
              </a:solidFill>
            </a:ln>
          </p:spPr>
          <p:txBody>
            <a:bodyPr wrap="none" rtlCol="0" anchor="ctr" anchorCtr="0">
              <a:noAutofit/>
            </a:bodyPr>
            <a:lstStyle/>
            <a:p>
              <a:pPr algn="ctr"/>
              <a:r>
                <a:rPr lang="fr-FR" dirty="0" smtClean="0"/>
                <a:t>Création d’un plan d’expérience numérique</a:t>
              </a:r>
            </a:p>
          </p:txBody>
        </p:sp>
      </p:grpSp>
      <p:grpSp>
        <p:nvGrpSpPr>
          <p:cNvPr id="53" name="Groupe 52"/>
          <p:cNvGrpSpPr/>
          <p:nvPr/>
        </p:nvGrpSpPr>
        <p:grpSpPr>
          <a:xfrm>
            <a:off x="2231708" y="1704322"/>
            <a:ext cx="1838661" cy="1228361"/>
            <a:chOff x="2231708" y="1704322"/>
            <a:chExt cx="1838661" cy="1228361"/>
          </a:xfrm>
        </p:grpSpPr>
        <p:sp>
          <p:nvSpPr>
            <p:cNvPr id="30" name="ZoneTexte 29"/>
            <p:cNvSpPr txBox="1"/>
            <p:nvPr/>
          </p:nvSpPr>
          <p:spPr>
            <a:xfrm>
              <a:off x="2231708" y="2632601"/>
              <a:ext cx="1838661" cy="300082"/>
            </a:xfrm>
            <a:prstGeom prst="rect">
              <a:avLst/>
            </a:prstGeom>
            <a:noFill/>
            <a:ln w="19050">
              <a:solidFill>
                <a:srgbClr val="396292"/>
              </a:solidFill>
            </a:ln>
          </p:spPr>
          <p:txBody>
            <a:bodyPr wrap="square" rtlCol="0">
              <a:spAutoFit/>
            </a:bodyPr>
            <a:lstStyle/>
            <a:p>
              <a:pPr algn="ctr"/>
              <a:r>
                <a:rPr lang="fr-FR" dirty="0" smtClean="0">
                  <a:solidFill>
                    <a:srgbClr val="396292"/>
                  </a:solidFill>
                </a:rPr>
                <a:t>Notre métier !</a:t>
              </a:r>
              <a:endParaRPr lang="fr-FR" dirty="0">
                <a:solidFill>
                  <a:srgbClr val="396292"/>
                </a:solidFill>
              </a:endParaRPr>
            </a:p>
          </p:txBody>
        </p:sp>
        <p:cxnSp>
          <p:nvCxnSpPr>
            <p:cNvPr id="31" name="Connecteur droit avec flèche 30"/>
            <p:cNvCxnSpPr>
              <a:stCxn id="30" idx="0"/>
            </p:cNvCxnSpPr>
            <p:nvPr/>
          </p:nvCxnSpPr>
          <p:spPr>
            <a:xfrm flipH="1" flipV="1">
              <a:off x="2457450" y="1704322"/>
              <a:ext cx="693589" cy="928279"/>
            </a:xfrm>
            <a:prstGeom prst="straightConnector1">
              <a:avLst/>
            </a:prstGeom>
            <a:ln w="19050">
              <a:solidFill>
                <a:srgbClr val="396292"/>
              </a:solidFill>
              <a:tailEnd type="triangle"/>
            </a:ln>
          </p:spPr>
          <p:style>
            <a:lnRef idx="1">
              <a:schemeClr val="dk1"/>
            </a:lnRef>
            <a:fillRef idx="0">
              <a:schemeClr val="dk1"/>
            </a:fillRef>
            <a:effectRef idx="0">
              <a:schemeClr val="dk1"/>
            </a:effectRef>
            <a:fontRef idx="minor">
              <a:schemeClr val="tx1"/>
            </a:fontRef>
          </p:style>
        </p:cxnSp>
      </p:grpSp>
      <p:grpSp>
        <p:nvGrpSpPr>
          <p:cNvPr id="41" name="Groupe 40"/>
          <p:cNvGrpSpPr/>
          <p:nvPr/>
        </p:nvGrpSpPr>
        <p:grpSpPr>
          <a:xfrm>
            <a:off x="2362583" y="1924480"/>
            <a:ext cx="4490493" cy="713921"/>
            <a:chOff x="2360943" y="2076315"/>
            <a:chExt cx="4490493" cy="713921"/>
          </a:xfrm>
        </p:grpSpPr>
        <p:sp>
          <p:nvSpPr>
            <p:cNvPr id="34" name="ZoneTexte 33"/>
            <p:cNvSpPr txBox="1"/>
            <p:nvPr/>
          </p:nvSpPr>
          <p:spPr>
            <a:xfrm>
              <a:off x="2360943" y="2213337"/>
              <a:ext cx="2563481" cy="576899"/>
            </a:xfrm>
            <a:prstGeom prst="rect">
              <a:avLst/>
            </a:prstGeom>
            <a:noFill/>
            <a:ln>
              <a:solidFill>
                <a:schemeClr val="tx1"/>
              </a:solidFill>
            </a:ln>
          </p:spPr>
          <p:txBody>
            <a:bodyPr wrap="square" rtlCol="0" anchor="ctr" anchorCtr="0">
              <a:noAutofit/>
            </a:bodyPr>
            <a:lstStyle/>
            <a:p>
              <a:pPr algn="ctr"/>
              <a:r>
                <a:rPr lang="fr-FR" dirty="0" smtClean="0"/>
                <a:t>Traitement de données</a:t>
              </a:r>
              <a:endParaRPr lang="fr-FR" dirty="0"/>
            </a:p>
          </p:txBody>
        </p:sp>
        <p:cxnSp>
          <p:nvCxnSpPr>
            <p:cNvPr id="37" name="Connecteur droit avec flèche 36"/>
            <p:cNvCxnSpPr/>
            <p:nvPr/>
          </p:nvCxnSpPr>
          <p:spPr>
            <a:xfrm>
              <a:off x="6851436" y="2076315"/>
              <a:ext cx="0" cy="42547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Connecteur droit avec flèche 39"/>
            <p:cNvCxnSpPr/>
            <p:nvPr/>
          </p:nvCxnSpPr>
          <p:spPr>
            <a:xfrm flipH="1">
              <a:off x="4922785" y="2501786"/>
              <a:ext cx="1928651"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50" name="Groupe 49"/>
          <p:cNvGrpSpPr/>
          <p:nvPr/>
        </p:nvGrpSpPr>
        <p:grpSpPr>
          <a:xfrm>
            <a:off x="1132752" y="2362579"/>
            <a:ext cx="3569781" cy="1721930"/>
            <a:chOff x="1132752" y="2362579"/>
            <a:chExt cx="3569781" cy="1721930"/>
          </a:xfrm>
        </p:grpSpPr>
        <p:cxnSp>
          <p:nvCxnSpPr>
            <p:cNvPr id="14" name="Connecteur droit avec flèche 13"/>
            <p:cNvCxnSpPr/>
            <p:nvPr/>
          </p:nvCxnSpPr>
          <p:spPr>
            <a:xfrm flipV="1">
              <a:off x="1132752" y="3564030"/>
              <a:ext cx="58843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eur droit avec flèche 14"/>
            <p:cNvCxnSpPr/>
            <p:nvPr/>
          </p:nvCxnSpPr>
          <p:spPr>
            <a:xfrm>
              <a:off x="1132752" y="2362579"/>
              <a:ext cx="0" cy="119341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ZoneTexte 34"/>
            <p:cNvSpPr txBox="1"/>
            <p:nvPr/>
          </p:nvSpPr>
          <p:spPr>
            <a:xfrm>
              <a:off x="1721185" y="3084325"/>
              <a:ext cx="2981348" cy="1000184"/>
            </a:xfrm>
            <a:prstGeom prst="rect">
              <a:avLst/>
            </a:prstGeom>
            <a:noFill/>
            <a:ln>
              <a:solidFill>
                <a:schemeClr val="tx1"/>
              </a:solidFill>
            </a:ln>
          </p:spPr>
          <p:txBody>
            <a:bodyPr wrap="square" rtlCol="0" anchor="ctr" anchorCtr="0">
              <a:noAutofit/>
            </a:bodyPr>
            <a:lstStyle/>
            <a:p>
              <a:pPr algn="ctr"/>
              <a:r>
                <a:rPr lang="fr-FR" dirty="0" smtClean="0"/>
                <a:t>Apprentissage d’un modèle de </a:t>
              </a:r>
              <a:r>
                <a:rPr lang="fr-FR" i="1" dirty="0" smtClean="0"/>
                <a:t>machine </a:t>
              </a:r>
              <a:r>
                <a:rPr lang="fr-FR" i="1" dirty="0" err="1" smtClean="0"/>
                <a:t>learning</a:t>
              </a:r>
              <a:endParaRPr lang="fr-FR" i="1" dirty="0"/>
            </a:p>
          </p:txBody>
        </p:sp>
        <p:cxnSp>
          <p:nvCxnSpPr>
            <p:cNvPr id="47" name="Connecteur droit avec flèche 46"/>
            <p:cNvCxnSpPr/>
            <p:nvPr/>
          </p:nvCxnSpPr>
          <p:spPr>
            <a:xfrm flipH="1">
              <a:off x="1132752" y="2362579"/>
              <a:ext cx="122819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e 53"/>
          <p:cNvGrpSpPr/>
          <p:nvPr/>
        </p:nvGrpSpPr>
        <p:grpSpPr>
          <a:xfrm>
            <a:off x="4702532" y="3084325"/>
            <a:ext cx="3936493" cy="1000184"/>
            <a:chOff x="4702532" y="3084325"/>
            <a:chExt cx="3936493" cy="1000184"/>
          </a:xfrm>
        </p:grpSpPr>
        <p:sp>
          <p:nvSpPr>
            <p:cNvPr id="36" name="ZoneTexte 35"/>
            <p:cNvSpPr txBox="1"/>
            <p:nvPr/>
          </p:nvSpPr>
          <p:spPr>
            <a:xfrm>
              <a:off x="5657677" y="3084325"/>
              <a:ext cx="2981348" cy="1000184"/>
            </a:xfrm>
            <a:prstGeom prst="rect">
              <a:avLst/>
            </a:prstGeom>
            <a:solidFill>
              <a:srgbClr val="A5D3A5"/>
            </a:solidFill>
            <a:ln>
              <a:solidFill>
                <a:srgbClr val="00B050"/>
              </a:solidFill>
            </a:ln>
          </p:spPr>
          <p:txBody>
            <a:bodyPr wrap="square" rtlCol="0" anchor="ctr" anchorCtr="0">
              <a:noAutofit/>
            </a:bodyPr>
            <a:lstStyle/>
            <a:p>
              <a:pPr algn="ctr"/>
              <a:r>
                <a:rPr lang="fr-FR" dirty="0" smtClean="0">
                  <a:solidFill>
                    <a:srgbClr val="003300"/>
                  </a:solidFill>
                </a:rPr>
                <a:t>Prédiction de résultats</a:t>
              </a:r>
              <a:endParaRPr lang="fr-FR" i="1" dirty="0">
                <a:solidFill>
                  <a:srgbClr val="003300"/>
                </a:solidFill>
              </a:endParaRPr>
            </a:p>
          </p:txBody>
        </p:sp>
        <p:cxnSp>
          <p:nvCxnSpPr>
            <p:cNvPr id="48" name="Connecteur droit avec flèche 47"/>
            <p:cNvCxnSpPr>
              <a:endCxn id="36" idx="1"/>
            </p:cNvCxnSpPr>
            <p:nvPr/>
          </p:nvCxnSpPr>
          <p:spPr>
            <a:xfrm>
              <a:off x="4702532" y="3578222"/>
              <a:ext cx="955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62139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012E6F"/>
      </a:dk2>
      <a:lt2>
        <a:srgbClr val="D8DBE2"/>
      </a:lt2>
      <a:accent1>
        <a:srgbClr val="5188C7"/>
      </a:accent1>
      <a:accent2>
        <a:srgbClr val="E73C14"/>
      </a:accent2>
      <a:accent3>
        <a:srgbClr val="012E6F"/>
      </a:accent3>
      <a:accent4>
        <a:srgbClr val="0085B2"/>
      </a:accent4>
      <a:accent5>
        <a:srgbClr val="777777"/>
      </a:accent5>
      <a:accent6>
        <a:srgbClr val="D8DBE2"/>
      </a:accent6>
      <a:hlink>
        <a:srgbClr val="5188C7"/>
      </a:hlink>
      <a:folHlink>
        <a:srgbClr val="0085B2"/>
      </a:folHlink>
    </a:clrScheme>
    <a:fontScheme name="Personnalisé 2">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que Ingeliance 16-9 - Juillet 20" id="{18EBB529-59D8-4B46-B6DE-22C392CAD99C}" vid="{7417695B-5590-452C-BB24-77BAB5FC010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Masque Ingeliance 16-9 - Juillet 20</Template>
  <TotalTime>4293</TotalTime>
  <Words>1840</Words>
  <Application>Microsoft Office PowerPoint</Application>
  <PresentationFormat>Affichage à l'écran (16:9)</PresentationFormat>
  <Paragraphs>261</Paragraphs>
  <Slides>24</Slides>
  <Notes>0</Notes>
  <HiddenSlides>3</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Arial</vt:lpstr>
      <vt:lpstr>Calibri</vt:lpstr>
      <vt:lpstr>Cambria Math</vt:lpstr>
      <vt:lpstr>Imprint MT Shadow</vt:lpstr>
      <vt:lpstr>Lato</vt:lpstr>
      <vt:lpstr>Lato Black</vt:lpstr>
      <vt:lpstr>Segoe UI</vt:lpstr>
      <vt:lpstr>Thème Office</vt:lpstr>
      <vt:lpstr>Travaux sur la modélisation mixte : Modèles physiques et machine learning</vt:lpstr>
      <vt:lpstr>Introduction</vt:lpstr>
      <vt:lpstr>Introduction</vt:lpstr>
      <vt:lpstr>Introduction</vt:lpstr>
      <vt:lpstr>Introduction</vt:lpstr>
      <vt:lpstr>Introduction</vt:lpstr>
      <vt:lpstr>Introduction</vt:lpstr>
      <vt:lpstr>Modèles mixtes : stratégies</vt:lpstr>
      <vt:lpstr>Modèles mixtes : stratégies</vt:lpstr>
      <vt:lpstr>Modèles mixtes : stratégies</vt:lpstr>
      <vt:lpstr>Modèles mixtes : stratégies</vt:lpstr>
      <vt:lpstr>Modèles mixtes : stratégies</vt:lpstr>
      <vt:lpstr>Modèles mixtes : stratégies</vt:lpstr>
      <vt:lpstr>Modèles mixtes : stratégies</vt:lpstr>
      <vt:lpstr>Modèles mixtes : stratégies</vt:lpstr>
      <vt:lpstr>Modèles mixtes : stratégies</vt:lpstr>
      <vt:lpstr>Application : Ressort</vt:lpstr>
      <vt:lpstr>Application : Ressort</vt:lpstr>
      <vt:lpstr>Application : Ressort</vt:lpstr>
      <vt:lpstr>Application : Ressort</vt:lpstr>
      <vt:lpstr>Applications</vt:lpstr>
      <vt:lpstr>Applications</vt:lpstr>
      <vt:lpstr>Thèse ML</vt:lpstr>
      <vt:lpstr>Proposition de problématiques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MASQUE INGELIANCE 2020</dc:title>
  <dc:creator>Clemence MECHAUSSIER</dc:creator>
  <cp:lastModifiedBy>Gilles VOGT</cp:lastModifiedBy>
  <cp:revision>197</cp:revision>
  <dcterms:created xsi:type="dcterms:W3CDTF">2020-07-06T14:16:38Z</dcterms:created>
  <dcterms:modified xsi:type="dcterms:W3CDTF">2022-06-15T08:48:40Z</dcterms:modified>
</cp:coreProperties>
</file>